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F97"/>
    <a:srgbClr val="081D56"/>
    <a:srgbClr val="ED7033"/>
    <a:srgbClr val="468FB8"/>
    <a:srgbClr val="2F5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51"/>
    <p:restoredTop sz="96197"/>
  </p:normalViewPr>
  <p:slideViewPr>
    <p:cSldViewPr snapToGrid="0" snapToObjects="1">
      <p:cViewPr varScale="1">
        <p:scale>
          <a:sx n="87" d="100"/>
          <a:sy n="87" d="100"/>
        </p:scale>
        <p:origin x="6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Donato" userId="4a4c2ca699b54faf" providerId="LiveId" clId="{FF5E4A53-2B4C-4DBC-8480-CDE14F8A4B5B}"/>
    <pc:docChg chg="addSld modSld">
      <pc:chgData name="Martha Donato" userId="4a4c2ca699b54faf" providerId="LiveId" clId="{FF5E4A53-2B4C-4DBC-8480-CDE14F8A4B5B}" dt="2026-04-18T02:29:10.906" v="3" actId="962"/>
      <pc:docMkLst>
        <pc:docMk/>
      </pc:docMkLst>
      <pc:sldChg chg="addSp modSp new mod">
        <pc:chgData name="Martha Donato" userId="4a4c2ca699b54faf" providerId="LiveId" clId="{FF5E4A53-2B4C-4DBC-8480-CDE14F8A4B5B}" dt="2026-04-18T02:29:10.906" v="3" actId="962"/>
        <pc:sldMkLst>
          <pc:docMk/>
          <pc:sldMk cId="2094751947" sldId="270"/>
        </pc:sldMkLst>
        <pc:picChg chg="add mod">
          <ac:chgData name="Martha Donato" userId="4a4c2ca699b54faf" providerId="LiveId" clId="{FF5E4A53-2B4C-4DBC-8480-CDE14F8A4B5B}" dt="2026-04-18T02:29:10.906" v="3" actId="962"/>
          <ac:picMkLst>
            <pc:docMk/>
            <pc:sldMk cId="2094751947" sldId="270"/>
            <ac:picMk id="5" creationId="{58F2C668-6BA4-F054-6D8D-DA43888229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312-9B2D-9144-B4E3-28F563A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18AC-66B6-AB45-845E-44C914F6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EE09-4DE7-8749-9F9F-B6ACA9B0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DAD-3C25-0B45-A90A-FE64B38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759-7CA9-6340-98AA-CAB8216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123A-E821-DC4A-932E-BAA1736B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A928-7E8E-D249-B8FE-E10C87A0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116-486C-E940-9FCF-F5928CC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D716-267C-9045-9643-E34046E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4FF7-1970-834E-914B-57089315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B131-79D4-7B43-8E3D-EE34BFE1F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509A-0794-B640-BD25-05A03BF7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0DEC-434F-1D40-8679-93C8FC5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E2F1-320C-AD4C-896F-00150E5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8C63-AE0E-CB44-ABC3-4EFA56F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078-A086-6A44-8D8D-C3EE1E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AF2-1D07-5E42-A229-B9CA34F4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2CF1-ABA4-0140-8097-BF8008A4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D1F-0D53-F34F-A3FE-2656A97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EA33-CEC0-7E4A-A7A7-EF6391FA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795-783F-1446-90C3-CDDBA23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867D3-F578-7B45-8414-21B59B8B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9417-67D0-614E-A879-CF2E126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77F1-5053-3941-9366-87E0A0F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C0B-2E03-B24E-8C77-9290974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C30-BC02-DF4C-A217-DC3ACE9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4494-4342-A64E-B612-BA2B70DD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189F-2DA5-5A47-BDBC-CC6B74C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82EE-D421-DC40-8D66-38C68083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180-6250-604E-A3B1-94C90FC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B67E-EB32-E340-9EEE-7AA8AD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51D4-1BA1-314F-9A52-9238CC6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250A-179A-114D-BF33-E908AFF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596D-45F1-204F-B0D6-C353F70C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03BB-4DF9-9642-B6D6-E7A03549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732B-37B0-E04D-89A4-2E4C2937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DE51-D2A1-D14C-A42E-9C79A94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360A-3E3A-8145-BC2C-EBAE7A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55B0-79D6-8548-865A-7B4AD19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4A0-F98E-EE47-810B-79E9140F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179A2-A0B2-964F-8030-F60E729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1A87-BAD7-B74B-99BC-68131A2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7ACD-FE9B-E54F-8600-8BEEC26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22EDF-BD32-A54A-9C35-F350FC2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0AE8-E2AA-4B41-A926-5CBBF57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5E5-96E4-0D4F-9C7C-3290640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4488-8BFA-A34F-B316-1CCDA1D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6A2E-01A0-8740-A6F4-F6B7AA1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775-88A3-9B43-9F6F-C7092B2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F332-C16D-6647-98C2-4E418D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CF8-72A6-704A-B6AD-EA35FB1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3684-C14B-7346-872A-D8D9BBC0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62A8-3547-2F49-A958-B53DF3A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5291-C957-4F4E-82AE-C5CCB1E0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11E0-7113-604C-87CD-8FBD50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AB2-B1EE-CD4F-BC57-152B0069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3B7C-8FD1-2540-895C-E7B5231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B9F0-62BC-0A4C-A1D2-73313AE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F6D95-7BA4-354D-84D7-48DF371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B0FA-42D0-C84E-A1B6-5A744AB1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13F1-C8F6-C347-B617-86A5E3D8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D01-AC00-664E-A34E-67ED4342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EBB1-ACE4-1941-A828-30D4428B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7512A-4ABD-6B4D-875A-2BE1E6861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354D4-8BF0-640F-696D-4D229DF3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2C46-E611-AD27-4FB1-FFEEE21C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 Regulatory Compliance &amp; Domicile Relation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E3449-B0B9-B350-5B39-2752A6715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2"/>
            <a:ext cx="10118623" cy="4222880"/>
          </a:xfrm>
        </p:spPr>
        <p:txBody>
          <a:bodyPr>
            <a:noAutofit/>
          </a:bodyPr>
          <a:lstStyle/>
          <a:p>
            <a:r>
              <a:rPr lang="en-US" b="1" dirty="0"/>
              <a:t>Active Compliance:</a:t>
            </a:r>
            <a:r>
              <a:rPr lang="en-US" dirty="0"/>
              <a:t> Meeting all statutory filing deadlines, capital requirements, and examinations.</a:t>
            </a:r>
          </a:p>
          <a:p>
            <a:r>
              <a:rPr lang="en-US" b="1" dirty="0"/>
              <a:t>Case Law : </a:t>
            </a:r>
            <a:r>
              <a:rPr lang="en-US" i="1" dirty="0"/>
              <a:t>CFM Insurance vs Commissioner </a:t>
            </a:r>
            <a:r>
              <a:rPr lang="en-US" dirty="0"/>
              <a:t>(policies not issued within time frame of Utah insurance law)</a:t>
            </a:r>
          </a:p>
          <a:p>
            <a:r>
              <a:rPr lang="en-US" b="1" dirty="0"/>
              <a:t>Operations:</a:t>
            </a:r>
            <a:r>
              <a:rPr lang="en-US" dirty="0"/>
              <a:t> Open, transparent communication with domicile regulators to maintain a good standing, stay aware of state-specific regulations.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9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F9F34-1527-C292-ADA1-BFC629C58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17A3-F325-C5A2-667A-9C8C39F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 Best Practices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0E4F8-F60B-EAD2-77C4-86CD8AAF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1"/>
            <a:ext cx="10118623" cy="4384245"/>
          </a:xfrm>
        </p:spPr>
        <p:txBody>
          <a:bodyPr>
            <a:noAutofit/>
          </a:bodyPr>
          <a:lstStyle/>
          <a:p>
            <a:r>
              <a:rPr lang="en-US" b="1" dirty="0"/>
              <a:t>Governance</a:t>
            </a:r>
          </a:p>
          <a:p>
            <a:pPr lvl="1"/>
            <a:r>
              <a:rPr lang="en-US" dirty="0"/>
              <a:t>Meet requirements of applicable statutes and captives’ governing documents</a:t>
            </a:r>
          </a:p>
          <a:p>
            <a:pPr lvl="1"/>
            <a:r>
              <a:rPr lang="en-US" dirty="0"/>
              <a:t>Program maintenance: annually reassess program performance and the insured enterprise’s evolving risk landscape</a:t>
            </a:r>
          </a:p>
          <a:p>
            <a:pPr lvl="1"/>
            <a:r>
              <a:rPr lang="en-US" dirty="0"/>
              <a:t>Annual Meetings that discuss and update program using principles for Tips at Formation</a:t>
            </a:r>
          </a:p>
          <a:p>
            <a:pPr lvl="1"/>
            <a:r>
              <a:rPr lang="en-US" dirty="0"/>
              <a:t>Document valid non-tax business purpose related to risk management</a:t>
            </a:r>
          </a:p>
          <a:p>
            <a:pPr lvl="2"/>
            <a:r>
              <a:rPr lang="en-US" sz="2400" dirty="0"/>
              <a:t>Show increase in premiums in commercial market with little to no claims</a:t>
            </a:r>
          </a:p>
          <a:p>
            <a:pPr lvl="2"/>
            <a:r>
              <a:rPr lang="en-US" sz="2400" dirty="0"/>
              <a:t>Have independent broker or risk manager set forth “hard market conditions”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3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20830-899F-D5D9-1007-85B5CDC56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0858-5035-5D54-6BC6-BD72048F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 Best Practices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01564-4D6F-CB6D-2FF7-1F0F4C89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2"/>
            <a:ext cx="10118623" cy="4222880"/>
          </a:xfrm>
        </p:spPr>
        <p:txBody>
          <a:bodyPr>
            <a:noAutofit/>
          </a:bodyPr>
          <a:lstStyle/>
          <a:p>
            <a:pPr lvl="1"/>
            <a:r>
              <a:rPr lang="en-US" sz="2800" b="1" dirty="0"/>
              <a:t>Underwriting </a:t>
            </a:r>
          </a:p>
          <a:p>
            <a:pPr lvl="2"/>
            <a:r>
              <a:rPr lang="en-US" sz="2400" dirty="0"/>
              <a:t>Manuscript policies using commonly accepted insurance policy parlance and align with pricing. </a:t>
            </a:r>
          </a:p>
          <a:p>
            <a:pPr lvl="1"/>
            <a:r>
              <a:rPr lang="en-US" sz="2800" b="1" dirty="0"/>
              <a:t>Claims Administration</a:t>
            </a:r>
          </a:p>
          <a:p>
            <a:pPr lvl="2"/>
            <a:r>
              <a:rPr lang="en-US" sz="2400" dirty="0"/>
              <a:t>Defined claims administration procedures consistent with insurance standards</a:t>
            </a:r>
          </a:p>
          <a:p>
            <a:pPr lvl="2"/>
            <a:r>
              <a:rPr lang="en-US" sz="2400" dirty="0"/>
              <a:t>Loss event </a:t>
            </a:r>
            <a:r>
              <a:rPr lang="en-US" sz="2400" dirty="0">
                <a:sym typeface="Wingdings" panose="05000000000000000000" pitchFamily="2" charset="2"/>
              </a:rPr>
              <a:t> insured </a:t>
            </a:r>
            <a:r>
              <a:rPr lang="en-US" sz="2400" b="1" dirty="0">
                <a:sym typeface="Wingdings" panose="05000000000000000000" pitchFamily="2" charset="2"/>
              </a:rPr>
              <a:t>must</a:t>
            </a:r>
            <a:r>
              <a:rPr lang="en-US" sz="2400" dirty="0">
                <a:sym typeface="Wingdings" panose="05000000000000000000" pitchFamily="2" charset="2"/>
              </a:rPr>
              <a:t> file claim</a:t>
            </a:r>
          </a:p>
          <a:p>
            <a:pPr lvl="2"/>
            <a:r>
              <a:rPr lang="en-US" sz="2400" dirty="0"/>
              <a:t>Claim files should include a detailed claim review/approval process that is actually followed</a:t>
            </a:r>
          </a:p>
          <a:p>
            <a:pPr lvl="1"/>
            <a:endParaRPr lang="en-US" dirty="0"/>
          </a:p>
          <a:p>
            <a:pPr lvl="2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0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10D4A-5112-3DB5-F226-FE993DCEF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C1FB-6CDC-1E6E-B503-27E0A8E3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 Best Practices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87AA0-7BC1-FD64-1741-B6E0446D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2"/>
            <a:ext cx="10118623" cy="4222880"/>
          </a:xfrm>
        </p:spPr>
        <p:txBody>
          <a:bodyPr>
            <a:noAutofit/>
          </a:bodyPr>
          <a:lstStyle/>
          <a:p>
            <a:r>
              <a:rPr lang="en-US" b="1" dirty="0"/>
              <a:t>Actuarial</a:t>
            </a:r>
          </a:p>
          <a:p>
            <a:pPr lvl="1"/>
            <a:r>
              <a:rPr lang="en-US" dirty="0"/>
              <a:t>Actuarially derived, using applicable data, with documented explanation</a:t>
            </a:r>
          </a:p>
          <a:p>
            <a:pPr lvl="1"/>
            <a:r>
              <a:rPr lang="en-US" dirty="0"/>
              <a:t>Document how the premium calculated correlates to the manuscript policy </a:t>
            </a:r>
          </a:p>
          <a:p>
            <a:pPr lvl="1"/>
            <a:r>
              <a:rPr lang="en-US" dirty="0"/>
              <a:t>Compare with traditional market offerings and articulate any differences </a:t>
            </a:r>
          </a:p>
          <a:p>
            <a:pPr lvl="1"/>
            <a:r>
              <a:rPr lang="en-US" dirty="0"/>
              <a:t>Representative of the risk and not be influenced by tax-related thresholds</a:t>
            </a:r>
          </a:p>
          <a:p>
            <a:pPr lvl="1"/>
            <a:r>
              <a:rPr lang="en-US" dirty="0"/>
              <a:t>What if this had happened in Swift?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8FAA-D8F6-E612-B49F-ECC19967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A3828-71ED-75E4-ABE0-BE6694D7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 image depicts the website of the International Center for Captive Insurance Education (ICCie), offering online courses and webinars on captive insurance.&#10;&#10;AI-generated content may be incorrect.">
            <a:extLst>
              <a:ext uri="{FF2B5EF4-FFF2-40B4-BE49-F238E27FC236}">
                <a16:creationId xmlns:a16="http://schemas.microsoft.com/office/drawing/2014/main" id="{58F2C668-6BA4-F054-6D8D-DA438882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5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20A8-64A8-1140-AF4D-5CB7C16D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2438399"/>
            <a:ext cx="10515600" cy="224945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to Substance:</a:t>
            </a:r>
            <a:b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Review of Commonly Accepted Notions of Insurance and Best Practices</a:t>
            </a:r>
            <a:b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i="1" dirty="0"/>
              <a:t>A</a:t>
            </a:r>
            <a:endParaRPr lang="en-US" sz="8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52B6A-E88D-994E-8870-38EE3BE7A97F}"/>
              </a:ext>
            </a:extLst>
          </p:cNvPr>
          <p:cNvSpPr txBox="1">
            <a:spLocks/>
          </p:cNvSpPr>
          <p:nvPr/>
        </p:nvSpPr>
        <p:spPr>
          <a:xfrm>
            <a:off x="683218" y="4978578"/>
            <a:ext cx="4834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Kacie Dillon, Alan Fine, Doug Butler 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21, 2026</a:t>
            </a:r>
          </a:p>
        </p:txBody>
      </p:sp>
    </p:spTree>
    <p:extLst>
      <p:ext uri="{BB962C8B-B14F-4D97-AF65-F5344CB8AC3E}">
        <p14:creationId xmlns:p14="http://schemas.microsoft.com/office/powerpoint/2010/main" val="216701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a True Insurance Company?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CFEC-B7B5-FE4A-AFF0-0368D8AA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756579"/>
            <a:ext cx="10118623" cy="4760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 captive must operate, look, and feel like a commercial insurer to withstand regulatory and tax scrutiny.</a:t>
            </a:r>
          </a:p>
          <a:p>
            <a:pPr lvl="1"/>
            <a:r>
              <a:rPr lang="en-US" sz="2000" b="1" dirty="0"/>
              <a:t>4 Pillars of Insurance for Tax Purposes</a:t>
            </a:r>
          </a:p>
          <a:p>
            <a:pPr lvl="2"/>
            <a:r>
              <a:rPr lang="en-US" b="1" dirty="0"/>
              <a:t>Case Law </a:t>
            </a:r>
            <a:r>
              <a:rPr lang="en-US" dirty="0"/>
              <a:t>- </a:t>
            </a:r>
            <a:r>
              <a:rPr lang="en-US" i="1" dirty="0"/>
              <a:t>Harper vs Commissioner </a:t>
            </a:r>
            <a:r>
              <a:rPr lang="en-US" b="1" i="1" dirty="0"/>
              <a:t>-</a:t>
            </a:r>
          </a:p>
          <a:p>
            <a:pPr lvl="2"/>
            <a:r>
              <a:rPr lang="en-US" dirty="0"/>
              <a:t>Risk Shifting, Risk Distribution, Insurance Risk, Commonly Accepted Notions of Insurance </a:t>
            </a:r>
          </a:p>
          <a:p>
            <a:pPr lvl="1"/>
            <a:r>
              <a:rPr lang="en-US" sz="2000" b="1" dirty="0"/>
              <a:t>Commonly Accepted Notions of Insurance:</a:t>
            </a:r>
          </a:p>
          <a:p>
            <a:pPr lvl="2"/>
            <a:r>
              <a:rPr lang="en-US" dirty="0"/>
              <a:t>Governance</a:t>
            </a:r>
          </a:p>
          <a:p>
            <a:pPr lvl="2"/>
            <a:r>
              <a:rPr lang="en-US" dirty="0"/>
              <a:t>Underwriting</a:t>
            </a:r>
          </a:p>
          <a:p>
            <a:pPr lvl="2"/>
            <a:r>
              <a:rPr lang="en-US" dirty="0"/>
              <a:t>Claims Administration and timely premium payments</a:t>
            </a:r>
          </a:p>
          <a:p>
            <a:pPr lvl="2"/>
            <a:r>
              <a:rPr lang="en-US" dirty="0"/>
              <a:t>Actuarial Discipline</a:t>
            </a:r>
          </a:p>
          <a:p>
            <a:pPr lvl="2"/>
            <a:r>
              <a:rPr lang="en-US" dirty="0"/>
              <a:t>Regulatory Compliance</a:t>
            </a:r>
          </a:p>
          <a:p>
            <a:pPr lvl="2"/>
            <a:r>
              <a:rPr lang="en-US" dirty="0"/>
              <a:t>Investing with sufficient liquidity to be able to pay claims</a:t>
            </a:r>
          </a:p>
          <a:p>
            <a:pPr lvl="2"/>
            <a:r>
              <a:rPr lang="en-US" dirty="0"/>
              <a:t>Consider “true” circular flow of funds</a:t>
            </a:r>
          </a:p>
        </p:txBody>
      </p:sp>
    </p:spTree>
    <p:extLst>
      <p:ext uri="{BB962C8B-B14F-4D97-AF65-F5344CB8AC3E}">
        <p14:creationId xmlns:p14="http://schemas.microsoft.com/office/powerpoint/2010/main" val="378715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9663D-F746-E04E-D828-9FB759B42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14AF-80B9-B123-00F0-30326E7E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Board Oversight &amp; Corporate Governance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4947-FB52-FF5B-0E65-FB1E63F9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2"/>
            <a:ext cx="10118623" cy="4222880"/>
          </a:xfrm>
        </p:spPr>
        <p:txBody>
          <a:bodyPr>
            <a:noAutofit/>
          </a:bodyPr>
          <a:lstStyle/>
          <a:p>
            <a:r>
              <a:rPr lang="en-US" b="1" dirty="0"/>
              <a:t>Independence:</a:t>
            </a:r>
            <a:r>
              <a:rPr lang="en-US" dirty="0"/>
              <a:t> The importance of having independent directors and regular, documented board meetings.</a:t>
            </a:r>
            <a:endParaRPr lang="en-US" b="1" dirty="0"/>
          </a:p>
          <a:p>
            <a:r>
              <a:rPr lang="en-US" b="1" dirty="0"/>
              <a:t>Case Law:</a:t>
            </a:r>
            <a:r>
              <a:rPr lang="en-US" dirty="0"/>
              <a:t> </a:t>
            </a:r>
            <a:r>
              <a:rPr lang="en-US" i="1" dirty="0"/>
              <a:t>Securitas Holdings v. Commissioner</a:t>
            </a:r>
            <a:r>
              <a:rPr lang="en-US" dirty="0"/>
              <a:t> (emphasizing the importance of real corporate formalities and active oversight).</a:t>
            </a:r>
          </a:p>
          <a:p>
            <a:r>
              <a:rPr lang="en-US" b="1" dirty="0"/>
              <a:t>Operations:</a:t>
            </a:r>
            <a:r>
              <a:rPr lang="en-US" dirty="0"/>
              <a:t> Boards should actively review financial statements, approve policies, and not just act as a rubber stamp for the parent company.</a:t>
            </a:r>
          </a:p>
        </p:txBody>
      </p:sp>
    </p:spTree>
    <p:extLst>
      <p:ext uri="{BB962C8B-B14F-4D97-AF65-F5344CB8AC3E}">
        <p14:creationId xmlns:p14="http://schemas.microsoft.com/office/powerpoint/2010/main" val="18339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CE13A1-CF58-98F3-53D4-56C3D7A86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1955-088A-7480-5FC8-AA34E4F8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b="1" dirty="0"/>
              <a:t>Underwriting Like a Commercial Carrier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2D59-0705-BDA2-3D98-76385FC5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2"/>
            <a:ext cx="10118623" cy="4222880"/>
          </a:xfrm>
        </p:spPr>
        <p:txBody>
          <a:bodyPr>
            <a:noAutofit/>
          </a:bodyPr>
          <a:lstStyle/>
          <a:p>
            <a:r>
              <a:rPr lang="en-US" sz="2000" dirty="0"/>
              <a:t>Policies must be priced based on commercial realities, not parent company tax needs.</a:t>
            </a:r>
          </a:p>
          <a:p>
            <a:r>
              <a:rPr lang="en-US" sz="2000" b="1" dirty="0"/>
              <a:t>Case Law:</a:t>
            </a:r>
            <a:r>
              <a:rPr lang="en-US" sz="2000" dirty="0"/>
              <a:t> </a:t>
            </a:r>
            <a:r>
              <a:rPr lang="en-US" sz="2000" i="1" dirty="0"/>
              <a:t>Avrahami v. Commissioner</a:t>
            </a:r>
            <a:r>
              <a:rPr lang="en-US" sz="2000" dirty="0"/>
              <a:t> (highlighting the dangers of inadequate risk distribution and unrealistic, non-actuarial pricing); </a:t>
            </a:r>
            <a:r>
              <a:rPr lang="en-US" sz="2000" i="1" dirty="0"/>
              <a:t>CFM Insurance vs Commissioner/Syzygy Insurance Co. v. Commissioner</a:t>
            </a:r>
            <a:r>
              <a:rPr lang="en-US" sz="2000" dirty="0"/>
              <a:t> </a:t>
            </a:r>
            <a:r>
              <a:rPr lang="en-US" sz="2000" i="1" dirty="0"/>
              <a:t> (heightened review of related party transactions)</a:t>
            </a:r>
          </a:p>
          <a:p>
            <a:r>
              <a:rPr lang="en-US" sz="2000" b="1" dirty="0"/>
              <a:t>Operations:</a:t>
            </a:r>
            <a:r>
              <a:rPr lang="en-US" sz="2000" dirty="0"/>
              <a:t> Issuing actual policies with clear terms, exclusions, and binder dates before coverage begins, include application for coverages; Policies must be issued timely and premium payments made in accordance with commercial standards </a:t>
            </a:r>
          </a:p>
        </p:txBody>
      </p:sp>
    </p:spTree>
    <p:extLst>
      <p:ext uri="{BB962C8B-B14F-4D97-AF65-F5344CB8AC3E}">
        <p14:creationId xmlns:p14="http://schemas.microsoft.com/office/powerpoint/2010/main" val="224292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F0C1C-A253-03FD-4387-C0CF3A3F9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36C6-8B9E-E6B6-F9A6-A6C37295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 Actuarial Rigor: The Math Behind the Risk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11F6-299C-3B47-1946-0A8496334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91902"/>
            <a:ext cx="10118623" cy="4222880"/>
          </a:xfrm>
        </p:spPr>
        <p:txBody>
          <a:bodyPr>
            <a:noAutofit/>
          </a:bodyPr>
          <a:lstStyle/>
          <a:p>
            <a:r>
              <a:rPr lang="en-US" dirty="0"/>
              <a:t>Premiums must be calculated by qualified, independent actuaries.</a:t>
            </a:r>
          </a:p>
          <a:p>
            <a:r>
              <a:rPr lang="en-US" b="1" dirty="0"/>
              <a:t>Case Law:</a:t>
            </a:r>
            <a:r>
              <a:rPr lang="en-US" dirty="0"/>
              <a:t>  </a:t>
            </a:r>
            <a:r>
              <a:rPr lang="en-US" i="1" dirty="0"/>
              <a:t>Syzygy Insurance Co. v. Commissioner</a:t>
            </a:r>
            <a:r>
              <a:rPr lang="en-US" dirty="0"/>
              <a:t> (demonstrating how unreasonable, non-customary premiums can invalidate captive status</a:t>
            </a:r>
            <a:r>
              <a:rPr lang="en-US" i="1" dirty="0"/>
              <a:t>/heightened scrutiny);</a:t>
            </a:r>
            <a:r>
              <a:rPr lang="en-US" dirty="0"/>
              <a:t> </a:t>
            </a:r>
            <a:r>
              <a:rPr lang="en-US" i="1" dirty="0"/>
              <a:t>Jones vs Commissioner (</a:t>
            </a:r>
            <a:r>
              <a:rPr lang="en-US" dirty="0"/>
              <a:t>avoid one size fits all);</a:t>
            </a:r>
            <a:r>
              <a:rPr lang="en-US" i="1" dirty="0"/>
              <a:t>Swift vs Commissioner </a:t>
            </a:r>
            <a:r>
              <a:rPr lang="en-US" dirty="0"/>
              <a:t>(physicians vs patients visits; not documented)</a:t>
            </a:r>
          </a:p>
          <a:p>
            <a:r>
              <a:rPr lang="en-US" b="1" dirty="0"/>
              <a:t>Operations:</a:t>
            </a:r>
            <a:r>
              <a:rPr lang="en-US" dirty="0"/>
              <a:t> Annual actuarial reviews, loss reserve analysis, and stress-testing the captive’s surplus, price in commercial market and apply similar pricing and document the same, underwriting models developed by actuaries?  Do commercial insurers utilize actuaries to price every policy?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0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F9A796-C1CA-C233-D378-79283B5AA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803A9-DD85-A8EE-7E4B-5237AE51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Claims Administration &amp; True Risk Shifting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C376-A938-E374-0401-581E66D9D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2"/>
            <a:ext cx="10118623" cy="4222880"/>
          </a:xfrm>
        </p:spPr>
        <p:txBody>
          <a:bodyPr>
            <a:noAutofit/>
          </a:bodyPr>
          <a:lstStyle/>
          <a:p>
            <a:r>
              <a:rPr lang="en-US" b="1" dirty="0"/>
              <a:t>Independent Adjudication:</a:t>
            </a:r>
            <a:r>
              <a:rPr lang="en-US" dirty="0"/>
              <a:t> Claims must be investigated and paid just like they would be by a third-party insurer.</a:t>
            </a:r>
          </a:p>
          <a:p>
            <a:r>
              <a:rPr lang="en-US" b="1" dirty="0"/>
              <a:t>Case Law:</a:t>
            </a:r>
            <a:r>
              <a:rPr lang="en-US" dirty="0"/>
              <a:t> </a:t>
            </a:r>
          </a:p>
          <a:p>
            <a:pPr lvl="1"/>
            <a:r>
              <a:rPr lang="en-US" i="1" dirty="0"/>
              <a:t>Reserve Mechanical Corp. v. Commissioner</a:t>
            </a:r>
            <a:r>
              <a:rPr lang="en-US" dirty="0"/>
              <a:t> (where a lack of valid claims and poor claims processing proved fatal to the captive)</a:t>
            </a:r>
          </a:p>
          <a:p>
            <a:pPr lvl="1"/>
            <a:r>
              <a:rPr lang="en-US" i="1" dirty="0"/>
              <a:t>CFM Insurance Company vs Commissioner </a:t>
            </a:r>
            <a:r>
              <a:rPr lang="en-US" dirty="0"/>
              <a:t>(had a claims manual but did not follow the procedures therein).  </a:t>
            </a:r>
          </a:p>
          <a:p>
            <a:r>
              <a:rPr lang="en-US" b="1" dirty="0"/>
              <a:t>Operations:</a:t>
            </a:r>
            <a:r>
              <a:rPr lang="en-US" dirty="0"/>
              <a:t> Utilizing Third-Party Administrators (TPAs) and maintaining a strict, documented claims manual.</a:t>
            </a:r>
          </a:p>
        </p:txBody>
      </p:sp>
    </p:spTree>
    <p:extLst>
      <p:ext uri="{BB962C8B-B14F-4D97-AF65-F5344CB8AC3E}">
        <p14:creationId xmlns:p14="http://schemas.microsoft.com/office/powerpoint/2010/main" val="200857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DB7BF-F6C5-8130-A4F3-14519518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725B-10A5-BA33-1909-FC48A067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Investment Strategy &amp; Capital Management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F814-D751-5B71-89C0-0D414F482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2"/>
            <a:ext cx="10118623" cy="4222880"/>
          </a:xfrm>
        </p:spPr>
        <p:txBody>
          <a:bodyPr>
            <a:noAutofit/>
          </a:bodyPr>
          <a:lstStyle/>
          <a:p>
            <a:r>
              <a:rPr lang="en-US" dirty="0"/>
              <a:t>The captive must have sufficient funds and liquidity to pay claims when they arise.</a:t>
            </a:r>
          </a:p>
          <a:p>
            <a:r>
              <a:rPr lang="en-US" b="1" dirty="0"/>
              <a:t>Case Law:  </a:t>
            </a:r>
            <a:r>
              <a:rPr lang="en-US" i="1" dirty="0"/>
              <a:t>Avrahami vs Commissioner</a:t>
            </a:r>
          </a:p>
          <a:p>
            <a:r>
              <a:rPr lang="en-US" b="1" dirty="0"/>
              <a:t>The Parent Loan Trap:</a:t>
            </a:r>
            <a:r>
              <a:rPr lang="en-US" dirty="0"/>
              <a:t> Avoid circular flows of cash where the captive immediately loans all premium money back to the parent.</a:t>
            </a:r>
          </a:p>
          <a:p>
            <a:r>
              <a:rPr lang="en-US" b="1" dirty="0"/>
              <a:t>Operations:</a:t>
            </a:r>
            <a:r>
              <a:rPr lang="en-US" dirty="0"/>
              <a:t> Establishing a formal investment policy statement approved by the board to maintain solvency.</a:t>
            </a:r>
          </a:p>
        </p:txBody>
      </p:sp>
    </p:spTree>
    <p:extLst>
      <p:ext uri="{BB962C8B-B14F-4D97-AF65-F5344CB8AC3E}">
        <p14:creationId xmlns:p14="http://schemas.microsoft.com/office/powerpoint/2010/main" val="115446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18AC53-8F4B-8780-A002-8F7C3090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094C-B44C-E370-9829-21DA9A75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53" y="1252176"/>
            <a:ext cx="11079996" cy="101589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 Captive Manager &amp; Day-to-Day Operations</a:t>
            </a:r>
            <a:br>
              <a:rPr lang="en-US" dirty="0"/>
            </a:br>
            <a:endParaRPr lang="en-US" b="1" dirty="0">
              <a:solidFill>
                <a:srgbClr val="A23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D35B2-BD25-5FD3-1AE6-D21075922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53" y="1953802"/>
            <a:ext cx="10118623" cy="4222880"/>
          </a:xfrm>
        </p:spPr>
        <p:txBody>
          <a:bodyPr>
            <a:noAutofit/>
          </a:bodyPr>
          <a:lstStyle/>
          <a:p>
            <a:r>
              <a:rPr lang="en-US" b="1" dirty="0"/>
              <a:t>Execution:</a:t>
            </a:r>
            <a:r>
              <a:rPr lang="en-US" dirty="0"/>
              <a:t> Managing accounting, regulatory filings, and coordinating with service providers.</a:t>
            </a:r>
          </a:p>
          <a:p>
            <a:r>
              <a:rPr lang="en-US" b="1" dirty="0"/>
              <a:t>Standard of Care:</a:t>
            </a:r>
            <a:r>
              <a:rPr lang="en-US" dirty="0"/>
              <a:t> The manager must treat the captive as a distinct financial entity, maintaining clear separation from the parent.</a:t>
            </a:r>
          </a:p>
          <a:p>
            <a:r>
              <a:rPr lang="en-US" b="1" dirty="0"/>
              <a:t>Case Law: </a:t>
            </a:r>
            <a:r>
              <a:rPr lang="en-US" i="1" dirty="0"/>
              <a:t>Rent-A-Center vs Commissioner </a:t>
            </a:r>
            <a:r>
              <a:rPr lang="en-US" dirty="0"/>
              <a:t>v. 831(b) cases</a:t>
            </a:r>
          </a:p>
          <a:p>
            <a:r>
              <a:rPr lang="en-US" b="1" dirty="0"/>
              <a:t>Operations:</a:t>
            </a:r>
            <a:r>
              <a:rPr lang="en-US" dirty="0"/>
              <a:t> Regular financial reporting, maintaining statutory books, and facilitating annual audits.</a:t>
            </a:r>
          </a:p>
        </p:txBody>
      </p:sp>
    </p:spTree>
    <p:extLst>
      <p:ext uri="{BB962C8B-B14F-4D97-AF65-F5344CB8AC3E}">
        <p14:creationId xmlns:p14="http://schemas.microsoft.com/office/powerpoint/2010/main" val="173116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867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Structure to Substance: A Review of Commonly Accepted Notions of Insurance and Best Practices A</vt:lpstr>
      <vt:lpstr>What is a True Insurance Company? </vt:lpstr>
      <vt:lpstr>Board Oversight &amp; Corporate Governance </vt:lpstr>
      <vt:lpstr> Underwriting Like a Commercial Carrier </vt:lpstr>
      <vt:lpstr>  Actuarial Rigor: The Math Behind the Risk </vt:lpstr>
      <vt:lpstr>Claims Administration &amp; True Risk Shifting </vt:lpstr>
      <vt:lpstr>Investment Strategy &amp; Capital Management </vt:lpstr>
      <vt:lpstr> Captive Manager &amp; Day-to-Day Operations </vt:lpstr>
      <vt:lpstr>  Regulatory Compliance &amp; Domicile Relation </vt:lpstr>
      <vt:lpstr>  Best Practices </vt:lpstr>
      <vt:lpstr>  Best Practices </vt:lpstr>
      <vt:lpstr>  Best Practices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keigh cox</dc:creator>
  <cp:lastModifiedBy>Martha Donato</cp:lastModifiedBy>
  <cp:revision>13</cp:revision>
  <dcterms:created xsi:type="dcterms:W3CDTF">2024-03-06T12:30:10Z</dcterms:created>
  <dcterms:modified xsi:type="dcterms:W3CDTF">2026-04-18T02:29:21Z</dcterms:modified>
</cp:coreProperties>
</file>