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4" r:id="rId3"/>
    <p:sldId id="285" r:id="rId4"/>
    <p:sldId id="264" r:id="rId5"/>
    <p:sldId id="266" r:id="rId6"/>
    <p:sldId id="292" r:id="rId7"/>
    <p:sldId id="293" r:id="rId8"/>
    <p:sldId id="268" r:id="rId9"/>
    <p:sldId id="269" r:id="rId10"/>
    <p:sldId id="289" r:id="rId11"/>
    <p:sldId id="280" r:id="rId12"/>
    <p:sldId id="281" r:id="rId13"/>
    <p:sldId id="261" r:id="rId14"/>
    <p:sldId id="262" r:id="rId15"/>
    <p:sldId id="291" r:id="rId16"/>
    <p:sldId id="290" r:id="rId17"/>
    <p:sldId id="263" r:id="rId18"/>
    <p:sldId id="260" r:id="rId19"/>
    <p:sldId id="259" r:id="rId20"/>
    <p:sldId id="282" r:id="rId21"/>
    <p:sldId id="283" r:id="rId22"/>
    <p:sldId id="288" r:id="rId23"/>
    <p:sldId id="294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3F97"/>
    <a:srgbClr val="081D56"/>
    <a:srgbClr val="ED7033"/>
    <a:srgbClr val="468FB8"/>
    <a:srgbClr val="2F5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651"/>
    <p:restoredTop sz="96197"/>
  </p:normalViewPr>
  <p:slideViewPr>
    <p:cSldViewPr snapToGrid="0" snapToObjects="1">
      <p:cViewPr varScale="1">
        <p:scale>
          <a:sx n="87" d="100"/>
          <a:sy n="87" d="100"/>
        </p:scale>
        <p:origin x="6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9312-9B2D-9144-B4E3-28F563A37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F18AC-66B6-AB45-845E-44C914F6A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DEE09-4DE7-8749-9F9F-B6ACA9B0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FDDAD-3C25-0B45-A90A-FE64B382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5C759-7CA9-6340-98AA-CAB82161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8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123A-E821-DC4A-932E-BAA1736B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AA928-7E8E-D249-B8FE-E10C87A01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59116-486C-E940-9FCF-F5928CCBF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8D716-267C-9045-9643-E34046E4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4FF7-1970-834E-914B-57089315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8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8B131-79D4-7B43-8E3D-EE34BFE1F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8509A-0794-B640-BD25-05A03BF74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B0DEC-434F-1D40-8679-93C8FC5C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4E2F1-320C-AD4C-896F-00150E5F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58C63-AE0E-CB44-ABC3-4EFA56F1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3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0078-A086-6A44-8D8D-C3EE1E81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EBAF2-1D07-5E42-A229-B9CA34F4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62CF1-ABA4-0140-8097-BF8008A4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F1D1F-0D53-F34F-A3FE-2656A975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7EA33-CEC0-7E4A-A7A7-EF6391FA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F795-783F-1446-90C3-CDDBA231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867D3-F578-7B45-8414-21B59B8B3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49417-67D0-614E-A879-CF2E1263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77F1-5053-3941-9366-87E0A0F8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0C0B-2E03-B24E-8C77-92909748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7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1C30-BC02-DF4C-A217-DC3ACE962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F4494-4342-A64E-B612-BA2B70DD2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0189F-2DA5-5A47-BDBC-CC6B74C7A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B82EE-D421-DC40-8D66-38C68083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86180-6250-604E-A3B1-94C90FCD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3B67E-EB32-E340-9EEE-7AA8AD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5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51D4-1BA1-314F-9A52-9238CC6F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7250A-179A-114D-BF33-E908AFFEF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5596D-45F1-204F-B0D6-C353F70C4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503BB-4DF9-9642-B6D6-E7A035496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3732B-37B0-E04D-89A4-2E4C29377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9DE51-D2A1-D14C-A42E-9C79A946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0360A-3E3A-8145-BC2C-EBAE7A23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655B0-79D6-8548-865A-7B4AD194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4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34A0-F98E-EE47-810B-79E9140F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179A2-A0B2-964F-8030-F60E729B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B1A87-BAD7-B74B-99BC-68131A20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27ACD-FE9B-E54F-8600-8BEEC26F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3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22EDF-BD32-A54A-9C35-F350FC2C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40AE8-E2AA-4B41-A926-5CBBF57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85E5-96E4-0D4F-9C7C-3290640A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4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4488-8BFA-A34F-B316-1CCDA1D35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A6A2E-01A0-8740-A6F4-F6B7AA123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6B775-88A3-9B43-9F6F-C7092B23A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1F332-C16D-6647-98C2-4E418DF3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A2CF8-72A6-704A-B6AD-EA35FB16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43684-C14B-7346-872A-D8D9BBC0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5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62A8-3547-2F49-A958-B53DF3A7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795291-C957-4F4E-82AE-C5CCB1E0E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A11E0-7113-604C-87CD-8FBD506A8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2EAB2-B1EE-CD4F-BC57-152B0069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83B7C-8FD1-2540-895C-E7B5231C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7B9F0-62BC-0A4C-A1D2-73313AEF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2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F6D95-7BA4-354D-84D7-48DF3711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FB0FA-42D0-C84E-A1B6-5A744AB1C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713F1-C8F6-C347-B617-86A5E3D89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6762-431A-C04B-A145-6D55273BF32E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27D01-AC00-664E-A34E-67ED4342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DEBB1-ACE4-1941-A828-30D4428BC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4762-BF0E-4D48-A0B4-9D9342D6A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4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phillips4@wilmingtontrust.com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janette.fowler@pnc.com" TargetMode="External"/><Relationship Id="rId5" Type="http://schemas.openxmlformats.org/officeDocument/2006/relationships/hyperlink" Target="mailto:madeline@jacobsandcoolidge.com" TargetMode="External"/><Relationship Id="rId4" Type="http://schemas.openxmlformats.org/officeDocument/2006/relationships/hyperlink" Target="mailto:jack.meskunas@opco.com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D7512A-4ABD-6B4D-875A-2BE1E6861E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3572"/>
            <a:ext cx="12179299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8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2FC82F-9CC8-D15B-5D5F-D67252837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6A0C-4911-9FB5-BC22-B3AEBDB3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014954"/>
            <a:ext cx="11079996" cy="100978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Captive Investment Policy Statement (IPS):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A2673-4A6D-A9C5-F644-BC3CAB4E5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67" y="1833701"/>
            <a:ext cx="11296947" cy="3475995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200" b="1" dirty="0"/>
              <a:t>Purpose: </a:t>
            </a:r>
            <a:r>
              <a:rPr lang="en-US" sz="2200" dirty="0"/>
              <a:t>IPS establishes governance for captive assets; primary focus on claims‑paying ability through principal preservation and liquidity, with secondary objective of surplus growth.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200" b="1" dirty="0"/>
              <a:t>Governance:</a:t>
            </a:r>
            <a:r>
              <a:rPr lang="en-US" sz="2200" dirty="0"/>
              <a:t> Clearly defines roles of the board, advisor/manager, and custodian, including authority for allocation, rebalancing, and liquidity actions.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200" b="1" dirty="0"/>
              <a:t>Regulatory Alignment: </a:t>
            </a:r>
            <a:r>
              <a:rPr lang="en-US" sz="2200" dirty="0"/>
              <a:t>Reflects domicile statutes and regulatory expectations, ensuring defensibility across oversight environments.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200" b="1" dirty="0"/>
              <a:t>Investment Framework: </a:t>
            </a:r>
            <a:r>
              <a:rPr lang="en-US" sz="2200" dirty="0"/>
              <a:t>Aligns risk and liquidity with liability profile and surplus position; emphasizes liability‑aware portfolio construction over return maximization.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200" b="1" dirty="0"/>
              <a:t>Oversight:</a:t>
            </a:r>
            <a:r>
              <a:rPr lang="en-US" sz="2200" dirty="0"/>
              <a:t> Requires ongoing monitoring, stress testing, and periodic IPS review as the captive evolves.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D7189D-85A3-9158-1A60-871460851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800722"/>
              </p:ext>
            </p:extLst>
          </p:nvPr>
        </p:nvGraphicFramePr>
        <p:xfrm>
          <a:off x="1676400" y="7631699"/>
          <a:ext cx="10515600" cy="2383155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41315853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t">
                        <a:lnSpc>
                          <a:spcPts val="1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Purpose:</a:t>
                      </a:r>
                      <a:r>
                        <a:rPr lang="en-US" b="0" i="0" dirty="0">
                          <a:effectLst/>
                          <a:latin typeface="Segoe UI" panose="020B0502040204020203" pitchFamily="34" charset="0"/>
                        </a:rPr>
                        <a:t> IPS establishes governance for captive assets; </a:t>
                      </a: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primary focus on claims‑paying ability</a:t>
                      </a:r>
                      <a:r>
                        <a:rPr lang="en-US" b="0" i="0" dirty="0">
                          <a:effectLst/>
                          <a:latin typeface="Segoe UI" panose="020B0502040204020203" pitchFamily="34" charset="0"/>
                        </a:rPr>
                        <a:t> through principal preservation and liquidity, with </a:t>
                      </a: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secondary objective of surplus growth</a:t>
                      </a:r>
                      <a:r>
                        <a:rPr lang="en-US" b="0" i="0" dirty="0">
                          <a:effectLst/>
                          <a:latin typeface="Segoe UI" panose="020B0502040204020203" pitchFamily="34" charset="0"/>
                        </a:rPr>
                        <a:t>.</a:t>
                      </a:r>
                    </a:p>
                    <a:p>
                      <a:pPr algn="r" fontAlgn="t">
                        <a:lnSpc>
                          <a:spcPts val="1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Governance:</a:t>
                      </a:r>
                      <a:r>
                        <a:rPr lang="en-US" b="0" i="0" dirty="0">
                          <a:effectLst/>
                          <a:latin typeface="Segoe UI" panose="020B0502040204020203" pitchFamily="34" charset="0"/>
                        </a:rPr>
                        <a:t> Clearly defines roles of the </a:t>
                      </a: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board, advisor/manager, and custodian</a:t>
                      </a:r>
                      <a:r>
                        <a:rPr lang="en-US" b="0" i="0" dirty="0">
                          <a:effectLst/>
                          <a:latin typeface="Segoe UI" panose="020B0502040204020203" pitchFamily="34" charset="0"/>
                        </a:rPr>
                        <a:t>, including authority for allocation, rebalancing, and liquidity actions.</a:t>
                      </a:r>
                    </a:p>
                    <a:p>
                      <a:pPr algn="r" fontAlgn="t">
                        <a:lnSpc>
                          <a:spcPts val="1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Regulatory Alignment:</a:t>
                      </a:r>
                      <a:r>
                        <a:rPr lang="en-US" b="0" i="0" dirty="0">
                          <a:effectLst/>
                          <a:latin typeface="Segoe UI" panose="020B0502040204020203" pitchFamily="34" charset="0"/>
                        </a:rPr>
                        <a:t> Reflects </a:t>
                      </a: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domicile statutes and regulatory expectations</a:t>
                      </a:r>
                      <a:r>
                        <a:rPr lang="en-US" b="0" i="0" dirty="0">
                          <a:effectLst/>
                          <a:latin typeface="Segoe UI" panose="020B0502040204020203" pitchFamily="34" charset="0"/>
                        </a:rPr>
                        <a:t>, ensuring defensibility across oversight environments.</a:t>
                      </a: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Investment Framework:</a:t>
                      </a:r>
                      <a:r>
                        <a:rPr lang="en-US" b="0" i="0" dirty="0">
                          <a:effectLst/>
                          <a:latin typeface="Segoe UI" panose="020B0502040204020203" pitchFamily="34" charset="0"/>
                        </a:rPr>
                        <a:t> Aligns risk and liquidity with </a:t>
                      </a: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liability profile and surplus position</a:t>
                      </a:r>
                      <a:r>
                        <a:rPr lang="en-US" b="0" i="0" dirty="0">
                          <a:effectLst/>
                          <a:latin typeface="Segoe UI" panose="020B0502040204020203" pitchFamily="34" charset="0"/>
                        </a:rPr>
                        <a:t>; emphasizes liability‑aware portfolio construction over return maximization.</a:t>
                      </a:r>
                    </a:p>
                    <a:p>
                      <a:pPr fontAlgn="t">
                        <a:lnSpc>
                          <a:spcPts val="1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="1" i="0" dirty="0">
                          <a:effectLst/>
                          <a:latin typeface="Segoe UI" panose="020B0502040204020203" pitchFamily="34" charset="0"/>
                        </a:rPr>
                        <a:t>Oversight:</a:t>
                      </a:r>
                      <a:r>
                        <a:rPr lang="en-US" b="0" i="0" dirty="0">
                          <a:effectLst/>
                          <a:latin typeface="Segoe UI" panose="020B0502040204020203" pitchFamily="34" charset="0"/>
                        </a:rPr>
                        <a:t> Requires ongoing monitoring, stress testing, and periodic IPS review as the captive evolves.</a:t>
                      </a:r>
                    </a:p>
                  </a:txBody>
                  <a:tcPr>
                    <a:lnL w="4233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566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4233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09588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25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9AB38F-3B41-88BF-94E9-BB684B255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C2C6-5E19-BDE5-A4ED-B247FE0DF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106448"/>
            <a:ext cx="11079996" cy="79017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Balancing Risk, Liquidity, and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E65C3-FE81-99E4-B5BF-00DAB7F9D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92" y="1803359"/>
            <a:ext cx="9463008" cy="325128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Captive portfolios must balance: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Claims‑paying liquidity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Capital preservation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Return objectives over the underwriting cycle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Best practices include: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Segmenting assets by liquidity tier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Matching duration to expected loss emergence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Avoiding over‑reliance on static allocations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727E206-E8A5-150E-6A81-AF2AEC90F137}"/>
              </a:ext>
            </a:extLst>
          </p:cNvPr>
          <p:cNvSpPr txBox="1">
            <a:spLocks/>
          </p:cNvSpPr>
          <p:nvPr/>
        </p:nvSpPr>
        <p:spPr>
          <a:xfrm>
            <a:off x="8673516" y="2198448"/>
            <a:ext cx="2784528" cy="2461103"/>
          </a:xfrm>
          <a:prstGeom prst="rect">
            <a:avLst/>
          </a:prstGeom>
          <a:ln>
            <a:solidFill>
              <a:srgbClr val="A23F9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23F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Flexibility and discipline are equally critical.</a:t>
            </a:r>
          </a:p>
        </p:txBody>
      </p:sp>
    </p:spTree>
    <p:extLst>
      <p:ext uri="{BB962C8B-B14F-4D97-AF65-F5344CB8AC3E}">
        <p14:creationId xmlns:p14="http://schemas.microsoft.com/office/powerpoint/2010/main" val="2274991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39069A-7695-2881-5085-1B0260ADD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0D70-D1FB-B083-EFFB-BF945DC1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079291"/>
            <a:ext cx="11079996" cy="95478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Macroeconomic Context: Navigating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39678-1103-1ED8-7715-1F5BC3A0B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92" y="1935760"/>
            <a:ext cx="9463008" cy="32512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Elevated volatility driven by: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Inflation dynamics and interest rate uncertainty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Geopolitical risk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Shifts in productivity and technology (including AI)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Implications for captives: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Greater importance of staying invested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Re‑evaluation of active vs. passive approaches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Size and Direction of Interest Rates—What does the Dot Plot tell us?</a:t>
            </a:r>
          </a:p>
        </p:txBody>
      </p:sp>
    </p:spTree>
    <p:extLst>
      <p:ext uri="{BB962C8B-B14F-4D97-AF65-F5344CB8AC3E}">
        <p14:creationId xmlns:p14="http://schemas.microsoft.com/office/powerpoint/2010/main" val="384038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8737-96E1-9441-94A1-2AA7725A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Climbing the “Wall of Worry”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61BF4E-5FA9-4CDA-9932-9BC0FA102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1400" y="2319088"/>
            <a:ext cx="9220200" cy="4030912"/>
          </a:xfrm>
        </p:spPr>
      </p:pic>
    </p:spTree>
    <p:extLst>
      <p:ext uri="{BB962C8B-B14F-4D97-AF65-F5344CB8AC3E}">
        <p14:creationId xmlns:p14="http://schemas.microsoft.com/office/powerpoint/2010/main" val="2324998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8737-96E1-9441-94A1-2AA7725A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“Fear Index”—</a:t>
            </a:r>
            <a:r>
              <a:rPr lang="en-US" b="1" i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there is such a thing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EF869E-0213-40B8-9919-61DC99770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7211" y="2382992"/>
            <a:ext cx="6926397" cy="4005479"/>
          </a:xfrm>
        </p:spPr>
      </p:pic>
    </p:spTree>
    <p:extLst>
      <p:ext uri="{BB962C8B-B14F-4D97-AF65-F5344CB8AC3E}">
        <p14:creationId xmlns:p14="http://schemas.microsoft.com/office/powerpoint/2010/main" val="265573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8737-96E1-9441-94A1-2AA7725A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Periods of Rising and Falling “Concentration”</a:t>
            </a:r>
            <a:endParaRPr lang="en-US" b="1" i="1" dirty="0">
              <a:solidFill>
                <a:srgbClr val="A23F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D1431-1951-4A72-A75F-CA820E7A4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9971" y="2087217"/>
            <a:ext cx="8479646" cy="408974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FDD81E-293A-4454-853E-25D48156D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779" y="2087217"/>
            <a:ext cx="8676863" cy="408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96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8737-96E1-9441-94A1-2AA7725A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Index Overconcentration Increases Volatility—In the “Long Run” Active Beats Passive Investing</a:t>
            </a:r>
            <a:endParaRPr lang="en-US" b="1" i="1" dirty="0">
              <a:solidFill>
                <a:srgbClr val="A23F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82FAB2-37FE-4995-AA14-F7BEB7692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5899" y="2542542"/>
            <a:ext cx="9680903" cy="3063281"/>
          </a:xfrm>
        </p:spPr>
      </p:pic>
    </p:spTree>
    <p:extLst>
      <p:ext uri="{BB962C8B-B14F-4D97-AF65-F5344CB8AC3E}">
        <p14:creationId xmlns:p14="http://schemas.microsoft.com/office/powerpoint/2010/main" val="1368996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8737-96E1-9441-94A1-2AA7725A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Annual Drawdowns 1990-2025</a:t>
            </a:r>
            <a:b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 FactSet, used with permission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41E674-319A-4AF5-8886-3C833E77C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3600" y="2382992"/>
            <a:ext cx="9448800" cy="4059052"/>
          </a:xfrm>
        </p:spPr>
      </p:pic>
    </p:spTree>
    <p:extLst>
      <p:ext uri="{BB962C8B-B14F-4D97-AF65-F5344CB8AC3E}">
        <p14:creationId xmlns:p14="http://schemas.microsoft.com/office/powerpoint/2010/main" val="783507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8737-96E1-9441-94A1-2AA7725A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 Dot Plot September 2023: Peak Rates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CB7F0F-4DAE-4AE5-BA35-605464B16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8400" y="2205037"/>
            <a:ext cx="9093200" cy="4033985"/>
          </a:xfrm>
        </p:spPr>
      </p:pic>
    </p:spTree>
    <p:extLst>
      <p:ext uri="{BB962C8B-B14F-4D97-AF65-F5344CB8AC3E}">
        <p14:creationId xmlns:p14="http://schemas.microsoft.com/office/powerpoint/2010/main" val="3343143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8737-96E1-9441-94A1-2AA7725A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Reserve Dot Plot: March 2026</a:t>
            </a:r>
            <a:b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rgbClr val="A23F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EF0F9B-E1B8-4C1D-8B63-77CF0D239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9800" y="1824932"/>
            <a:ext cx="9347200" cy="4561740"/>
          </a:xfrm>
        </p:spPr>
      </p:pic>
    </p:spTree>
    <p:extLst>
      <p:ext uri="{BB962C8B-B14F-4D97-AF65-F5344CB8AC3E}">
        <p14:creationId xmlns:p14="http://schemas.microsoft.com/office/powerpoint/2010/main" val="144861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BCEAE9-0BED-5C10-7A71-701B2D332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9F79-64BB-1ADE-C3C9-3601EEC70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18" y="624798"/>
            <a:ext cx="10515600" cy="190323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  <a:effectLst/>
                <a:latin typeface="Aptos"/>
                <a:ea typeface="Calibri" panose="020F0502020204030204" pitchFamily="34" charset="0"/>
                <a:cs typeface="Calibri" panose="020F0502020204030204" pitchFamily="34" charset="0"/>
              </a:rPr>
              <a:t>Best Practices for Captive Investments:  Strategy &amp; Innovation</a:t>
            </a:r>
            <a:br>
              <a:rPr lang="en-US" sz="4800" b="1" dirty="0">
                <a:solidFill>
                  <a:schemeClr val="bg2"/>
                </a:solidFill>
                <a:effectLst/>
                <a:latin typeface="Aptos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bg2"/>
                </a:solidFill>
                <a:effectLst/>
                <a:latin typeface="Aptos"/>
                <a:ea typeface="Calibri" panose="020F0502020204030204" pitchFamily="34" charset="0"/>
                <a:cs typeface="Calibri" panose="020F0502020204030204" pitchFamily="34" charset="0"/>
              </a:rPr>
              <a:t>21 April 2026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01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4970C9-FA39-1B4B-C743-F8DA86DCD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5BB0-9D02-62C8-9ADA-59829FDB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028240"/>
            <a:ext cx="11079996" cy="102449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 in Captive ALM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86741-C99F-2AE9-D04C-3B575295B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95" y="1766036"/>
            <a:ext cx="10872297" cy="325128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Captives are increasingly exploring innovative ALM solutions, including: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Custom structured products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Defined‑outcome strategies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Tools designed to reduce correlations to equity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800" dirty="0"/>
              <a:t>   or rate volatility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Innovation works best when: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Aligned with liability profiles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Appropriately sized within the overall portfolio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419EB0-AC22-A618-51B0-ED2BCD862EC4}"/>
              </a:ext>
            </a:extLst>
          </p:cNvPr>
          <p:cNvSpPr txBox="1">
            <a:spLocks/>
          </p:cNvSpPr>
          <p:nvPr/>
        </p:nvSpPr>
        <p:spPr>
          <a:xfrm>
            <a:off x="8173616" y="2643358"/>
            <a:ext cx="3297501" cy="2461103"/>
          </a:xfrm>
          <a:prstGeom prst="rect">
            <a:avLst/>
          </a:prstGeom>
          <a:ln>
            <a:solidFill>
              <a:srgbClr val="A23F9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23F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 should enhance—not replace—core investment discipline.</a:t>
            </a:r>
          </a:p>
        </p:txBody>
      </p:sp>
    </p:spTree>
    <p:extLst>
      <p:ext uri="{BB962C8B-B14F-4D97-AF65-F5344CB8AC3E}">
        <p14:creationId xmlns:p14="http://schemas.microsoft.com/office/powerpoint/2010/main" val="1572618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D71B07-468C-7BF0-C3E4-C7890146E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2E06F-CAC8-E9ED-803B-C03E6699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093555"/>
            <a:ext cx="11079996" cy="113081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Takeaways for Captive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061E-EFC1-3594-5343-936C27ACE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91" y="2382992"/>
            <a:ext cx="10391877" cy="32512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Investment strategy must be purpose‑built around captive structure, domicile, and liabilities.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Strong governance enables flexibility, resilience, and opportunity.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Liquidity and capital preservation remain paramount—even in search of yield.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Thoughtful innovation can add value when aligned with risk management objectives.</a:t>
            </a:r>
          </a:p>
        </p:txBody>
      </p:sp>
    </p:spTree>
    <p:extLst>
      <p:ext uri="{BB962C8B-B14F-4D97-AF65-F5344CB8AC3E}">
        <p14:creationId xmlns:p14="http://schemas.microsoft.com/office/powerpoint/2010/main" val="131096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9598C-F43D-F877-D031-BD8CA403F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EAC04-627C-EAED-2F49-38E1F0AA1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265799"/>
            <a:ext cx="8042744" cy="3251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Contact Information:</a:t>
            </a:r>
          </a:p>
          <a:p>
            <a:pPr marL="0" indent="0">
              <a:buNone/>
            </a:pPr>
            <a:r>
              <a:rPr lang="en-US" dirty="0"/>
              <a:t>Laura Phillips:  </a:t>
            </a:r>
            <a:r>
              <a:rPr lang="en-US" dirty="0">
                <a:hlinkClick r:id="rId3"/>
              </a:rPr>
              <a:t>lphillips4@wilmingtontrust.com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Jack Meskunas:  </a:t>
            </a:r>
            <a:r>
              <a:rPr lang="en-US" dirty="0">
                <a:hlinkClick r:id="rId4"/>
              </a:rPr>
              <a:t>jack.meskunas@opco.com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Madeline Jacobs:  </a:t>
            </a:r>
            <a:r>
              <a:rPr lang="en-US" dirty="0">
                <a:hlinkClick r:id="rId5"/>
              </a:rPr>
              <a:t>madeline@jacobsandcoolidge.com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Anjanette Fowler:  </a:t>
            </a:r>
            <a:r>
              <a:rPr lang="en-US" dirty="0">
                <a:hlinkClick r:id="rId6"/>
              </a:rPr>
              <a:t>anjanette.fowler@pnc.com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9FB46C-BC8C-49C3-8AC3-A24E726099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6923" y="2303420"/>
            <a:ext cx="2751416" cy="225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13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D735D-0398-6AD5-E502-781194EB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76C75-6324-DDA9-9042-F70DE476D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he image depicts the website of the International Center for Captive Insurance Education (ICCie), offering online courses and webinars on captive insurance.&#10;&#10;AI-generated content may be incorrect.">
            <a:extLst>
              <a:ext uri="{FF2B5EF4-FFF2-40B4-BE49-F238E27FC236}">
                <a16:creationId xmlns:a16="http://schemas.microsoft.com/office/drawing/2014/main" id="{C6CA3DAC-AC0E-605B-AB89-9F9C3F294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9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864C68-42B0-7DED-7900-B418C2F62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8A9D-3B88-F64B-A1F0-E2225529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Speakers: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E1FC7-D3C3-7802-807E-B35DE19B4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322206" y="2775515"/>
            <a:ext cx="43372120" cy="151726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to add slide text</a:t>
            </a:r>
          </a:p>
        </p:txBody>
      </p:sp>
      <p:sp>
        <p:nvSpPr>
          <p:cNvPr id="4" name="AutoShape 2" descr="Anjanette-Fowler.webp">
            <a:extLst>
              <a:ext uri="{FF2B5EF4-FFF2-40B4-BE49-F238E27FC236}">
                <a16:creationId xmlns:a16="http://schemas.microsoft.com/office/drawing/2014/main" id="{65D824D5-AB00-C088-17D8-09F48150F9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6000" y="3276600"/>
            <a:ext cx="14224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F75F79-B5DE-70F6-3473-031288232B1C}"/>
              </a:ext>
            </a:extLst>
          </p:cNvPr>
          <p:cNvSpPr txBox="1">
            <a:spLocks/>
          </p:cNvSpPr>
          <p:nvPr/>
        </p:nvSpPr>
        <p:spPr>
          <a:xfrm>
            <a:off x="-33169806" y="10210799"/>
            <a:ext cx="36903606" cy="7889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add slide text</a:t>
            </a:r>
          </a:p>
        </p:txBody>
      </p:sp>
      <p:pic>
        <p:nvPicPr>
          <p:cNvPr id="13" name="Picture 2" descr="Profile image">
            <a:extLst>
              <a:ext uri="{FF2B5EF4-FFF2-40B4-BE49-F238E27FC236}">
                <a16:creationId xmlns:a16="http://schemas.microsoft.com/office/drawing/2014/main" id="{9ADA7991-6B9B-AD67-53CA-237876BC2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00" y="2266214"/>
            <a:ext cx="201168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FF33C2-4CF5-9194-40DA-C4D5B6BCC82B}"/>
              </a:ext>
            </a:extLst>
          </p:cNvPr>
          <p:cNvSpPr txBox="1"/>
          <p:nvPr/>
        </p:nvSpPr>
        <p:spPr>
          <a:xfrm>
            <a:off x="9510953" y="4368364"/>
            <a:ext cx="2187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Laura Phillips, CWS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SVP Wealth Advisor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Wilmington Trust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DCFD9A-7D91-7441-082E-D17F77554D7D}"/>
              </a:ext>
            </a:extLst>
          </p:cNvPr>
          <p:cNvSpPr txBox="1"/>
          <p:nvPr/>
        </p:nvSpPr>
        <p:spPr>
          <a:xfrm>
            <a:off x="6306169" y="4387104"/>
            <a:ext cx="3147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Jack Meskunas, MBA, ACI,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Managing Director-Investments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Oppenheimer &amp; 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D25DD6-2D1A-AFCB-E34C-35DDF6B4ABA5}"/>
              </a:ext>
            </a:extLst>
          </p:cNvPr>
          <p:cNvSpPr txBox="1"/>
          <p:nvPr/>
        </p:nvSpPr>
        <p:spPr>
          <a:xfrm>
            <a:off x="3327259" y="4405495"/>
            <a:ext cx="2881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Madeline Jacobs, MBA, CPFA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Planner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Jacobs &amp; Coolidge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FFBA66-F140-7E25-A99F-A815B8E6B7C4}"/>
              </a:ext>
            </a:extLst>
          </p:cNvPr>
          <p:cNvSpPr txBox="1"/>
          <p:nvPr/>
        </p:nvSpPr>
        <p:spPr>
          <a:xfrm>
            <a:off x="540412" y="4432117"/>
            <a:ext cx="1933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Anjanette Fowler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Managing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DF278-C6BA-C607-9C56-135B0E8F6F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101" y="2270760"/>
            <a:ext cx="1983407" cy="2011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3DA344-6224-4C62-3B11-46FB34CEC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0953" y="2266095"/>
            <a:ext cx="1927860" cy="2011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3B37D2-EBE8-761E-6E25-307DB7E28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923" y="2270760"/>
            <a:ext cx="1988012" cy="20116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08DD6D4-C1F0-EACA-85FF-44F0B2EAB156}"/>
              </a:ext>
            </a:extLst>
          </p:cNvPr>
          <p:cNvSpPr txBox="1"/>
          <p:nvPr/>
        </p:nvSpPr>
        <p:spPr>
          <a:xfrm>
            <a:off x="5537200" y="0"/>
            <a:ext cx="287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Suggested Revised Version</a:t>
            </a:r>
          </a:p>
        </p:txBody>
      </p:sp>
    </p:spTree>
    <p:extLst>
      <p:ext uri="{BB962C8B-B14F-4D97-AF65-F5344CB8AC3E}">
        <p14:creationId xmlns:p14="http://schemas.microsoft.com/office/powerpoint/2010/main" val="50891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8737-96E1-9441-94A1-2AA7725A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186859"/>
            <a:ext cx="11079996" cy="113081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Captives in All Sizes and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CFEC-B7B5-FE4A-AFF0-0368D8AA5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396646"/>
            <a:ext cx="9463008" cy="325128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dirty="0"/>
              <a:t>Captives range widely in size, purpose, and regulatory oversight, including: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Pure captives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Series and segregated cell structures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RRGs and group captives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Onshore and offshore domiciles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3828F3-0115-79BA-B5E8-AF2C9BB9BC63}"/>
              </a:ext>
            </a:extLst>
          </p:cNvPr>
          <p:cNvSpPr txBox="1">
            <a:spLocks/>
          </p:cNvSpPr>
          <p:nvPr/>
        </p:nvSpPr>
        <p:spPr>
          <a:xfrm>
            <a:off x="7425380" y="2926715"/>
            <a:ext cx="3141306" cy="2679109"/>
          </a:xfrm>
          <a:prstGeom prst="rect">
            <a:avLst/>
          </a:prstGeom>
          <a:ln>
            <a:solidFill>
              <a:srgbClr val="A23F97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A23F97"/>
                </a:solidFill>
              </a:rPr>
              <a:t>Investment strategy is not one‑size‑fits‑all—structure and domicile materially influence portfolio construction, liquidity requirements, and permissible investments.</a:t>
            </a:r>
          </a:p>
        </p:txBody>
      </p:sp>
    </p:spTree>
    <p:extLst>
      <p:ext uri="{BB962C8B-B14F-4D97-AF65-F5344CB8AC3E}">
        <p14:creationId xmlns:p14="http://schemas.microsoft.com/office/powerpoint/2010/main" val="106302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8737-96E1-9441-94A1-2AA7725A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Generating Revenue From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CFEC-B7B5-FE4A-AFF0-0368D8AA5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451665"/>
            <a:ext cx="9463008" cy="325128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Control and leverage outside of commercial markets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Savings from premium payments</a:t>
            </a:r>
          </a:p>
          <a:p>
            <a:pPr marL="514350" indent="-514350">
              <a:buAutoNum type="arabicPeriod"/>
            </a:pPr>
            <a:r>
              <a:rPr lang="en-US" dirty="0"/>
              <a:t> Investment income as a revenue source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C0804D-4F5A-622F-18F2-3A53F30188DB}"/>
              </a:ext>
            </a:extLst>
          </p:cNvPr>
          <p:cNvSpPr txBox="1">
            <a:spLocks/>
          </p:cNvSpPr>
          <p:nvPr/>
        </p:nvSpPr>
        <p:spPr>
          <a:xfrm>
            <a:off x="7949255" y="2929255"/>
            <a:ext cx="3141306" cy="2679109"/>
          </a:xfrm>
          <a:prstGeom prst="rect">
            <a:avLst/>
          </a:prstGeom>
          <a:ln>
            <a:solidFill>
              <a:srgbClr val="A23F97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A23F97"/>
                </a:solidFill>
              </a:rPr>
              <a:t>Most captive conversations focus on tax structure, underwriting, and risk retention, but over time, the greatest driver of value within a captive can be the investment strategy.</a:t>
            </a:r>
          </a:p>
        </p:txBody>
      </p:sp>
    </p:spTree>
    <p:extLst>
      <p:ext uri="{BB962C8B-B14F-4D97-AF65-F5344CB8AC3E}">
        <p14:creationId xmlns:p14="http://schemas.microsoft.com/office/powerpoint/2010/main" val="353734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401770-9B88-486D-0C1C-89FA5B211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6AA0-4E66-02D8-115F-54E25583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Client Centric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FF5CA-89E4-74A1-0C30-95848B2A9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451665"/>
            <a:ext cx="9463008" cy="3251280"/>
          </a:xfrm>
        </p:spPr>
        <p:txBody>
          <a:bodyPr/>
          <a:lstStyle/>
          <a:p>
            <a:r>
              <a:rPr lang="en-US" dirty="0"/>
              <a:t>Deep personalized analysis</a:t>
            </a:r>
          </a:p>
          <a:p>
            <a:r>
              <a:rPr lang="en-US" dirty="0"/>
              <a:t>Understand client’s goals and risk tolerance</a:t>
            </a:r>
          </a:p>
          <a:p>
            <a:r>
              <a:rPr lang="en-US" dirty="0"/>
              <a:t>Collectively determine IPS </a:t>
            </a:r>
          </a:p>
          <a:p>
            <a:r>
              <a:rPr lang="en-US" dirty="0"/>
              <a:t>Define and manage risk based on the client’s perspective</a:t>
            </a:r>
          </a:p>
          <a:p>
            <a:r>
              <a:rPr lang="en-US" dirty="0"/>
              <a:t>Continuously adapt as client needs evolve</a:t>
            </a:r>
          </a:p>
        </p:txBody>
      </p:sp>
    </p:spTree>
    <p:extLst>
      <p:ext uri="{BB962C8B-B14F-4D97-AF65-F5344CB8AC3E}">
        <p14:creationId xmlns:p14="http://schemas.microsoft.com/office/powerpoint/2010/main" val="7711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886975-CBB6-0D19-B35C-16BC41554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3223-C8AF-4C0E-63E4-E9B557C0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Owner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38B7-C039-B10A-AA76-1323FC2BC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451665"/>
            <a:ext cx="9463008" cy="3251280"/>
          </a:xfrm>
        </p:spPr>
        <p:txBody>
          <a:bodyPr/>
          <a:lstStyle/>
          <a:p>
            <a:r>
              <a:rPr lang="en-US" dirty="0"/>
              <a:t>Single parent captive</a:t>
            </a:r>
          </a:p>
          <a:p>
            <a:r>
              <a:rPr lang="en-US" dirty="0"/>
              <a:t>3 owners with different risk tolerances</a:t>
            </a:r>
          </a:p>
          <a:p>
            <a:r>
              <a:rPr lang="en-US" dirty="0"/>
              <a:t>Varying levels of financial acumen </a:t>
            </a:r>
          </a:p>
          <a:p>
            <a:r>
              <a:rPr lang="en-US" dirty="0"/>
              <a:t>Primary objective: </a:t>
            </a:r>
          </a:p>
          <a:p>
            <a:pPr lvl="1"/>
            <a:r>
              <a:rPr lang="en-US" dirty="0"/>
              <a:t>Reduce risk</a:t>
            </a:r>
          </a:p>
          <a:p>
            <a:pPr lvl="1"/>
            <a:r>
              <a:rPr lang="en-US" dirty="0"/>
              <a:t>Reduce expense</a:t>
            </a:r>
          </a:p>
          <a:p>
            <a:pPr lvl="1"/>
            <a:r>
              <a:rPr lang="en-US" dirty="0"/>
              <a:t>Generate income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8D8030-8141-16B7-0B5E-633F3778FC81}"/>
              </a:ext>
            </a:extLst>
          </p:cNvPr>
          <p:cNvSpPr txBox="1">
            <a:spLocks/>
          </p:cNvSpPr>
          <p:nvPr/>
        </p:nvSpPr>
        <p:spPr>
          <a:xfrm>
            <a:off x="7425380" y="2926715"/>
            <a:ext cx="3141306" cy="2679109"/>
          </a:xfrm>
          <a:prstGeom prst="rect">
            <a:avLst/>
          </a:prstGeom>
          <a:ln>
            <a:solidFill>
              <a:srgbClr val="A23F97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A23F97"/>
                </a:solidFill>
              </a:rPr>
              <a:t>We help captive owners think through how to invest surplus capital prudently, so it compounds over time without compromising the captive’s primary mission.</a:t>
            </a:r>
          </a:p>
        </p:txBody>
      </p:sp>
    </p:spTree>
    <p:extLst>
      <p:ext uri="{BB962C8B-B14F-4D97-AF65-F5344CB8AC3E}">
        <p14:creationId xmlns:p14="http://schemas.microsoft.com/office/powerpoint/2010/main" val="94627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8737-96E1-9441-94A1-2AA7725A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140204"/>
            <a:ext cx="11253482" cy="11308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Talking Domiciles—How Regulation Shapes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CFEC-B7B5-FE4A-AFF0-0368D8AA5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241125"/>
            <a:ext cx="9463008" cy="325128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Domiciles range from principles‑based (“light touch”) to prescriptive (“heavy hand”) models.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Regulatory expectations may include: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Informal guidance and “opinion‑based” oversight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Formal asset concentration or duration limits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Explicit liquidity or capital stress requirements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ABEC55-44BC-F5DD-103A-C2BE36D434EC}"/>
              </a:ext>
            </a:extLst>
          </p:cNvPr>
          <p:cNvSpPr txBox="1">
            <a:spLocks/>
          </p:cNvSpPr>
          <p:nvPr/>
        </p:nvSpPr>
        <p:spPr>
          <a:xfrm>
            <a:off x="8820566" y="2636213"/>
            <a:ext cx="2784528" cy="2461103"/>
          </a:xfrm>
          <a:prstGeom prst="rect">
            <a:avLst/>
          </a:prstGeom>
          <a:ln>
            <a:solidFill>
              <a:srgbClr val="A23F97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A23F97"/>
                </a:solidFill>
              </a:rPr>
              <a:t>Domicile choice is a strategic decision that directly influences investment opportunity set, portfolio complexity, and innovation potential.</a:t>
            </a:r>
          </a:p>
        </p:txBody>
      </p:sp>
    </p:spTree>
    <p:extLst>
      <p:ext uri="{BB962C8B-B14F-4D97-AF65-F5344CB8AC3E}">
        <p14:creationId xmlns:p14="http://schemas.microsoft.com/office/powerpoint/2010/main" val="378493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8737-96E1-9441-94A1-2AA7725A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014954"/>
            <a:ext cx="11079996" cy="113081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Governance As The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CFEC-B7B5-FE4A-AFF0-0368D8AA5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12" y="1945667"/>
            <a:ext cx="11296947" cy="3475995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Effective captive investment programs are grounded in strong governance: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Clearly defined investment policy statements (IPS) aligned with underwriting risk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Explicit liquidity and capital preservation objectives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Ongoing coordination among: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Captive owners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Boards and committees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Advisors, managers, and custodians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7D31C1D-0AFF-3046-9ADD-76B76F32C679}"/>
              </a:ext>
            </a:extLst>
          </p:cNvPr>
          <p:cNvSpPr txBox="1">
            <a:spLocks/>
          </p:cNvSpPr>
          <p:nvPr/>
        </p:nvSpPr>
        <p:spPr>
          <a:xfrm>
            <a:off x="8867060" y="3076483"/>
            <a:ext cx="2784528" cy="2461103"/>
          </a:xfrm>
          <a:prstGeom prst="rect">
            <a:avLst/>
          </a:prstGeom>
          <a:ln>
            <a:solidFill>
              <a:srgbClr val="A23F9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A23F97"/>
                </a:solidFill>
              </a:rPr>
              <a:t>Governance discipline enables flexibility without compromising regulatory or balance‑sheet integrity.</a:t>
            </a:r>
          </a:p>
        </p:txBody>
      </p:sp>
    </p:spTree>
    <p:extLst>
      <p:ext uri="{BB962C8B-B14F-4D97-AF65-F5344CB8AC3E}">
        <p14:creationId xmlns:p14="http://schemas.microsoft.com/office/powerpoint/2010/main" val="226698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968</Words>
  <Application>Microsoft Office PowerPoint</Application>
  <PresentationFormat>Widescreen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Segoe UI</vt:lpstr>
      <vt:lpstr>Office Theme</vt:lpstr>
      <vt:lpstr>PowerPoint Presentation</vt:lpstr>
      <vt:lpstr>Best Practices for Captive Investments:  Strategy &amp; Innovation 21 April 2026</vt:lpstr>
      <vt:lpstr>Your Speakers:</vt:lpstr>
      <vt:lpstr>Captives in All Sizes and Types</vt:lpstr>
      <vt:lpstr>Generating Revenue From Risk</vt:lpstr>
      <vt:lpstr>A Client Centric Solution</vt:lpstr>
      <vt:lpstr>Business Owner Case Study</vt:lpstr>
      <vt:lpstr>Talking Domiciles—How Regulation Shapes Strategy</vt:lpstr>
      <vt:lpstr>Governance As The Foundation</vt:lpstr>
      <vt:lpstr>Captive Investment Policy Statement (IPS): Best Practices</vt:lpstr>
      <vt:lpstr>Balancing Risk, Liquidity, and Return</vt:lpstr>
      <vt:lpstr>Macroeconomic Context: Navigating Volatility</vt:lpstr>
      <vt:lpstr>Climbing the “Wall of Worry”</vt:lpstr>
      <vt:lpstr>The “Fear Index”—Yes, there is such a thing</vt:lpstr>
      <vt:lpstr>Periods of Rising and Falling “Concentration”</vt:lpstr>
      <vt:lpstr>Index Overconcentration Increases Volatility—In the “Long Run” Active Beats Passive Investing</vt:lpstr>
      <vt:lpstr>Maximum Annual Drawdowns 1990-2025 Source FactSet, used with permission</vt:lpstr>
      <vt:lpstr>Fed Dot Plot September 2023: Peak Rates</vt:lpstr>
      <vt:lpstr>Federal Reserve Dot Plot: March 2026 </vt:lpstr>
      <vt:lpstr>Innovation in Captive ALM</vt:lpstr>
      <vt:lpstr>Key Takeaways for Captive Stakeholders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keigh cox</dc:creator>
  <cp:lastModifiedBy>Martha Donato</cp:lastModifiedBy>
  <cp:revision>50</cp:revision>
  <cp:lastPrinted>2026-04-02T19:34:21Z</cp:lastPrinted>
  <dcterms:created xsi:type="dcterms:W3CDTF">2024-03-06T12:30:10Z</dcterms:created>
  <dcterms:modified xsi:type="dcterms:W3CDTF">2026-04-18T02:27:36Z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ea8ce42-0a38-4038-af78-0463c9adb574_Enabled">
    <vt:lpwstr>true</vt:lpwstr>
  </property>
  <property fmtid="{D5CDD505-2E9C-101B-9397-08002B2CF9AE}" pid="3" name="MSIP_Label_cea8ce42-0a38-4038-af78-0463c9adb574_SetDate">
    <vt:lpwstr>2026-03-31T22:37:23Z</vt:lpwstr>
  </property>
  <property fmtid="{D5CDD505-2E9C-101B-9397-08002B2CF9AE}" pid="4" name="MSIP_Label_cea8ce42-0a38-4038-af78-0463c9adb574_Method">
    <vt:lpwstr>Standard</vt:lpwstr>
  </property>
  <property fmtid="{D5CDD505-2E9C-101B-9397-08002B2CF9AE}" pid="5" name="MSIP_Label_cea8ce42-0a38-4038-af78-0463c9adb574_Name">
    <vt:lpwstr>cea8ce42-0a38-4038-af78-0463c9adb574</vt:lpwstr>
  </property>
  <property fmtid="{D5CDD505-2E9C-101B-9397-08002B2CF9AE}" pid="6" name="MSIP_Label_cea8ce42-0a38-4038-af78-0463c9adb574_SiteId">
    <vt:lpwstr>5d25c963-07db-4627-9db3-720b2ff89865</vt:lpwstr>
  </property>
  <property fmtid="{D5CDD505-2E9C-101B-9397-08002B2CF9AE}" pid="7" name="MSIP_Label_cea8ce42-0a38-4038-af78-0463c9adb574_ActionId">
    <vt:lpwstr>171b87cb-effc-4b6d-b7f2-a0423fac35c7</vt:lpwstr>
  </property>
  <property fmtid="{D5CDD505-2E9C-101B-9397-08002B2CF9AE}" pid="8" name="MSIP_Label_cea8ce42-0a38-4038-af78-0463c9adb574_ContentBits">
    <vt:lpwstr>0</vt:lpwstr>
  </property>
  <property fmtid="{D5CDD505-2E9C-101B-9397-08002B2CF9AE}" pid="9" name="MSIP_Label_cea8ce42-0a38-4038-af78-0463c9adb574_Tag">
    <vt:lpwstr>10, 3, 0, 1</vt:lpwstr>
  </property>
</Properties>
</file>