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342" r:id="rId4"/>
    <p:sldId id="267" r:id="rId5"/>
    <p:sldId id="265" r:id="rId6"/>
    <p:sldId id="259" r:id="rId7"/>
    <p:sldId id="260" r:id="rId8"/>
    <p:sldId id="262" r:id="rId9"/>
    <p:sldId id="263" r:id="rId10"/>
    <p:sldId id="266" r:id="rId11"/>
    <p:sldId id="269" r:id="rId12"/>
    <p:sldId id="270" r:id="rId13"/>
    <p:sldId id="264" r:id="rId14"/>
    <p:sldId id="341" r:id="rId15"/>
    <p:sldId id="326" r:id="rId16"/>
    <p:sldId id="327" r:id="rId17"/>
    <p:sldId id="328" r:id="rId18"/>
    <p:sldId id="329" r:id="rId19"/>
    <p:sldId id="330" r:id="rId20"/>
    <p:sldId id="331" r:id="rId21"/>
    <p:sldId id="334" r:id="rId22"/>
    <p:sldId id="335" r:id="rId23"/>
    <p:sldId id="336" r:id="rId24"/>
    <p:sldId id="333" r:id="rId25"/>
    <p:sldId id="332" r:id="rId26"/>
    <p:sldId id="337" r:id="rId27"/>
    <p:sldId id="338" r:id="rId28"/>
    <p:sldId id="339" r:id="rId29"/>
    <p:sldId id="290" r:id="rId30"/>
    <p:sldId id="291"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40"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3F97"/>
    <a:srgbClr val="081D56"/>
    <a:srgbClr val="ED7033"/>
    <a:srgbClr val="468FB8"/>
    <a:srgbClr val="2F5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915" autoAdjust="0"/>
    <p:restoredTop sz="96197"/>
  </p:normalViewPr>
  <p:slideViewPr>
    <p:cSldViewPr snapToGrid="0" snapToObjects="1">
      <p:cViewPr varScale="1">
        <p:scale>
          <a:sx n="87" d="100"/>
          <a:sy n="87" d="100"/>
        </p:scale>
        <p:origin x="64"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69312-9B2D-9144-B4E3-28F563A370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CF18AC-66B6-AB45-845E-44C914F6A8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BDEE09-4DE7-8749-9F9F-B6ACA9B092C5}"/>
              </a:ext>
            </a:extLst>
          </p:cNvPr>
          <p:cNvSpPr>
            <a:spLocks noGrp="1"/>
          </p:cNvSpPr>
          <p:nvPr>
            <p:ph type="dt" sz="half" idx="10"/>
          </p:nvPr>
        </p:nvSpPr>
        <p:spPr/>
        <p:txBody>
          <a:bodyPr/>
          <a:lstStyle/>
          <a:p>
            <a:fld id="{93D06762-431A-C04B-A145-6D55273BF32E}" type="datetimeFigureOut">
              <a:rPr lang="en-US" smtClean="0"/>
              <a:t>4/20/2026</a:t>
            </a:fld>
            <a:endParaRPr lang="en-US"/>
          </a:p>
        </p:txBody>
      </p:sp>
      <p:sp>
        <p:nvSpPr>
          <p:cNvPr id="5" name="Footer Placeholder 4">
            <a:extLst>
              <a:ext uri="{FF2B5EF4-FFF2-40B4-BE49-F238E27FC236}">
                <a16:creationId xmlns:a16="http://schemas.microsoft.com/office/drawing/2014/main" id="{395FDDAD-3C25-0B45-A90A-FE64B382F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35C759-7CA9-6340-98AA-CAB821614D48}"/>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3591680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123A-E821-DC4A-932E-BAA1736B69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7AA928-7E8E-D249-B8FE-E10C87A010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359116-486C-E940-9FCF-F5928CCBF77E}"/>
              </a:ext>
            </a:extLst>
          </p:cNvPr>
          <p:cNvSpPr>
            <a:spLocks noGrp="1"/>
          </p:cNvSpPr>
          <p:nvPr>
            <p:ph type="dt" sz="half" idx="10"/>
          </p:nvPr>
        </p:nvSpPr>
        <p:spPr/>
        <p:txBody>
          <a:bodyPr/>
          <a:lstStyle/>
          <a:p>
            <a:fld id="{93D06762-431A-C04B-A145-6D55273BF32E}" type="datetimeFigureOut">
              <a:rPr lang="en-US" smtClean="0"/>
              <a:t>4/20/2026</a:t>
            </a:fld>
            <a:endParaRPr lang="en-US"/>
          </a:p>
        </p:txBody>
      </p:sp>
      <p:sp>
        <p:nvSpPr>
          <p:cNvPr id="5" name="Footer Placeholder 4">
            <a:extLst>
              <a:ext uri="{FF2B5EF4-FFF2-40B4-BE49-F238E27FC236}">
                <a16:creationId xmlns:a16="http://schemas.microsoft.com/office/drawing/2014/main" id="{6A48D716-267C-9045-9643-E34046E43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7D4FF7-1970-834E-914B-57089315A428}"/>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1474683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D8B131-79D4-7B43-8E3D-EE34BFE1F6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78509A-0794-B640-BD25-05A03BF745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B0DEC-434F-1D40-8679-93C8FC5C79CB}"/>
              </a:ext>
            </a:extLst>
          </p:cNvPr>
          <p:cNvSpPr>
            <a:spLocks noGrp="1"/>
          </p:cNvSpPr>
          <p:nvPr>
            <p:ph type="dt" sz="half" idx="10"/>
          </p:nvPr>
        </p:nvSpPr>
        <p:spPr/>
        <p:txBody>
          <a:bodyPr/>
          <a:lstStyle/>
          <a:p>
            <a:fld id="{93D06762-431A-C04B-A145-6D55273BF32E}" type="datetimeFigureOut">
              <a:rPr lang="en-US" smtClean="0"/>
              <a:t>4/20/2026</a:t>
            </a:fld>
            <a:endParaRPr lang="en-US"/>
          </a:p>
        </p:txBody>
      </p:sp>
      <p:sp>
        <p:nvSpPr>
          <p:cNvPr id="5" name="Footer Placeholder 4">
            <a:extLst>
              <a:ext uri="{FF2B5EF4-FFF2-40B4-BE49-F238E27FC236}">
                <a16:creationId xmlns:a16="http://schemas.microsoft.com/office/drawing/2014/main" id="{7204E2F1-320C-AD4C-896F-00150E5F7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58C63-AE0E-CB44-ABC3-4EFA56F1B45A}"/>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287873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0078-A086-6A44-8D8D-C3EE1E81E0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CEBAF2-1D07-5E42-A229-B9CA34F450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62CF1-ABA4-0140-8097-BF8008A45D6E}"/>
              </a:ext>
            </a:extLst>
          </p:cNvPr>
          <p:cNvSpPr>
            <a:spLocks noGrp="1"/>
          </p:cNvSpPr>
          <p:nvPr>
            <p:ph type="dt" sz="half" idx="10"/>
          </p:nvPr>
        </p:nvSpPr>
        <p:spPr/>
        <p:txBody>
          <a:bodyPr/>
          <a:lstStyle/>
          <a:p>
            <a:fld id="{93D06762-431A-C04B-A145-6D55273BF32E}" type="datetimeFigureOut">
              <a:rPr lang="en-US" smtClean="0"/>
              <a:t>4/20/2026</a:t>
            </a:fld>
            <a:endParaRPr lang="en-US"/>
          </a:p>
        </p:txBody>
      </p:sp>
      <p:sp>
        <p:nvSpPr>
          <p:cNvPr id="5" name="Footer Placeholder 4">
            <a:extLst>
              <a:ext uri="{FF2B5EF4-FFF2-40B4-BE49-F238E27FC236}">
                <a16:creationId xmlns:a16="http://schemas.microsoft.com/office/drawing/2014/main" id="{8CDF1D1F-0D53-F34F-A3FE-2656A975D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7EA33-CEC0-7E4A-A7A7-EF6391FA12C5}"/>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91440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1F795-783F-1446-90C3-CDDBA23137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5867D3-F578-7B45-8414-21B59B8B32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049417-67D0-614E-A879-CF2E1263CDCC}"/>
              </a:ext>
            </a:extLst>
          </p:cNvPr>
          <p:cNvSpPr>
            <a:spLocks noGrp="1"/>
          </p:cNvSpPr>
          <p:nvPr>
            <p:ph type="dt" sz="half" idx="10"/>
          </p:nvPr>
        </p:nvSpPr>
        <p:spPr/>
        <p:txBody>
          <a:bodyPr/>
          <a:lstStyle/>
          <a:p>
            <a:fld id="{93D06762-431A-C04B-A145-6D55273BF32E}" type="datetimeFigureOut">
              <a:rPr lang="en-US" smtClean="0"/>
              <a:t>4/20/2026</a:t>
            </a:fld>
            <a:endParaRPr lang="en-US"/>
          </a:p>
        </p:txBody>
      </p:sp>
      <p:sp>
        <p:nvSpPr>
          <p:cNvPr id="5" name="Footer Placeholder 4">
            <a:extLst>
              <a:ext uri="{FF2B5EF4-FFF2-40B4-BE49-F238E27FC236}">
                <a16:creationId xmlns:a16="http://schemas.microsoft.com/office/drawing/2014/main" id="{15C177F1-5053-3941-9366-87E0A0F88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C0C0B-2E03-B24E-8C77-92909748CDB9}"/>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423367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1C30-BC02-DF4C-A217-DC3ACE9628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DF4494-4342-A64E-B612-BA2B70DD25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50189F-2DA5-5A47-BDBC-CC6B74C7A0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AB82EE-D421-DC40-8D66-38C68083F4B0}"/>
              </a:ext>
            </a:extLst>
          </p:cNvPr>
          <p:cNvSpPr>
            <a:spLocks noGrp="1"/>
          </p:cNvSpPr>
          <p:nvPr>
            <p:ph type="dt" sz="half" idx="10"/>
          </p:nvPr>
        </p:nvSpPr>
        <p:spPr/>
        <p:txBody>
          <a:bodyPr/>
          <a:lstStyle/>
          <a:p>
            <a:fld id="{93D06762-431A-C04B-A145-6D55273BF32E}" type="datetimeFigureOut">
              <a:rPr lang="en-US" smtClean="0"/>
              <a:t>4/20/2026</a:t>
            </a:fld>
            <a:endParaRPr lang="en-US"/>
          </a:p>
        </p:txBody>
      </p:sp>
      <p:sp>
        <p:nvSpPr>
          <p:cNvPr id="6" name="Footer Placeholder 5">
            <a:extLst>
              <a:ext uri="{FF2B5EF4-FFF2-40B4-BE49-F238E27FC236}">
                <a16:creationId xmlns:a16="http://schemas.microsoft.com/office/drawing/2014/main" id="{53B86180-6250-604E-A3B1-94C90FCD88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D3B67E-EB32-E340-9EEE-7AA8ADB178C4}"/>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396435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51D4-1BA1-314F-9A52-9238CC6F1D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B7250A-179A-114D-BF33-E908AFFEF7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F5596D-45F1-204F-B0D6-C353F70C4C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E503BB-4DF9-9642-B6D6-E7A0354965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A3732B-37B0-E04D-89A4-2E4C293776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29DE51-D2A1-D14C-A42E-9C79A94616D3}"/>
              </a:ext>
            </a:extLst>
          </p:cNvPr>
          <p:cNvSpPr>
            <a:spLocks noGrp="1"/>
          </p:cNvSpPr>
          <p:nvPr>
            <p:ph type="dt" sz="half" idx="10"/>
          </p:nvPr>
        </p:nvSpPr>
        <p:spPr/>
        <p:txBody>
          <a:bodyPr/>
          <a:lstStyle/>
          <a:p>
            <a:fld id="{93D06762-431A-C04B-A145-6D55273BF32E}" type="datetimeFigureOut">
              <a:rPr lang="en-US" smtClean="0"/>
              <a:t>4/20/2026</a:t>
            </a:fld>
            <a:endParaRPr lang="en-US"/>
          </a:p>
        </p:txBody>
      </p:sp>
      <p:sp>
        <p:nvSpPr>
          <p:cNvPr id="8" name="Footer Placeholder 7">
            <a:extLst>
              <a:ext uri="{FF2B5EF4-FFF2-40B4-BE49-F238E27FC236}">
                <a16:creationId xmlns:a16="http://schemas.microsoft.com/office/drawing/2014/main" id="{C5E0360A-3E3A-8145-BC2C-EBAE7A2355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A655B0-79D6-8548-865A-7B4AD1942B35}"/>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178104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C34A0-F98E-EE47-810B-79E9140FD1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C179A2-A0B2-964F-8030-F60E729B8588}"/>
              </a:ext>
            </a:extLst>
          </p:cNvPr>
          <p:cNvSpPr>
            <a:spLocks noGrp="1"/>
          </p:cNvSpPr>
          <p:nvPr>
            <p:ph type="dt" sz="half" idx="10"/>
          </p:nvPr>
        </p:nvSpPr>
        <p:spPr/>
        <p:txBody>
          <a:bodyPr/>
          <a:lstStyle/>
          <a:p>
            <a:fld id="{93D06762-431A-C04B-A145-6D55273BF32E}" type="datetimeFigureOut">
              <a:rPr lang="en-US" smtClean="0"/>
              <a:t>4/20/2026</a:t>
            </a:fld>
            <a:endParaRPr lang="en-US"/>
          </a:p>
        </p:txBody>
      </p:sp>
      <p:sp>
        <p:nvSpPr>
          <p:cNvPr id="4" name="Footer Placeholder 3">
            <a:extLst>
              <a:ext uri="{FF2B5EF4-FFF2-40B4-BE49-F238E27FC236}">
                <a16:creationId xmlns:a16="http://schemas.microsoft.com/office/drawing/2014/main" id="{A18B1A87-BAD7-B74B-99BC-68131A2086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727ACD-FE9B-E54F-8600-8BEEC26F8E4A}"/>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313313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F22EDF-BD32-A54A-9C35-F350FC2CC003}"/>
              </a:ext>
            </a:extLst>
          </p:cNvPr>
          <p:cNvSpPr>
            <a:spLocks noGrp="1"/>
          </p:cNvSpPr>
          <p:nvPr>
            <p:ph type="dt" sz="half" idx="10"/>
          </p:nvPr>
        </p:nvSpPr>
        <p:spPr/>
        <p:txBody>
          <a:bodyPr/>
          <a:lstStyle/>
          <a:p>
            <a:fld id="{93D06762-431A-C04B-A145-6D55273BF32E}" type="datetimeFigureOut">
              <a:rPr lang="en-US" smtClean="0"/>
              <a:t>4/20/2026</a:t>
            </a:fld>
            <a:endParaRPr lang="en-US"/>
          </a:p>
        </p:txBody>
      </p:sp>
      <p:sp>
        <p:nvSpPr>
          <p:cNvPr id="3" name="Footer Placeholder 2">
            <a:extLst>
              <a:ext uri="{FF2B5EF4-FFF2-40B4-BE49-F238E27FC236}">
                <a16:creationId xmlns:a16="http://schemas.microsoft.com/office/drawing/2014/main" id="{E2940AE8-E2AA-4B41-A926-5CBBF57D24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DD85E5-96E4-0D4F-9C7C-3290640A5810}"/>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728540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4488-8BFA-A34F-B316-1CCDA1D354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AA6A2E-01A0-8740-A6F4-F6B7AA1239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46B775-88A3-9B43-9F6F-C7092B23A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F1F332-C16D-6647-98C2-4E418DF3DC07}"/>
              </a:ext>
            </a:extLst>
          </p:cNvPr>
          <p:cNvSpPr>
            <a:spLocks noGrp="1"/>
          </p:cNvSpPr>
          <p:nvPr>
            <p:ph type="dt" sz="half" idx="10"/>
          </p:nvPr>
        </p:nvSpPr>
        <p:spPr/>
        <p:txBody>
          <a:bodyPr/>
          <a:lstStyle/>
          <a:p>
            <a:fld id="{93D06762-431A-C04B-A145-6D55273BF32E}" type="datetimeFigureOut">
              <a:rPr lang="en-US" smtClean="0"/>
              <a:t>4/20/2026</a:t>
            </a:fld>
            <a:endParaRPr lang="en-US"/>
          </a:p>
        </p:txBody>
      </p:sp>
      <p:sp>
        <p:nvSpPr>
          <p:cNvPr id="6" name="Footer Placeholder 5">
            <a:extLst>
              <a:ext uri="{FF2B5EF4-FFF2-40B4-BE49-F238E27FC236}">
                <a16:creationId xmlns:a16="http://schemas.microsoft.com/office/drawing/2014/main" id="{544A2CF8-72A6-704A-B6AD-EA35FB1652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643684-C14B-7346-872A-D8D9BBC04468}"/>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384665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562A8-3547-2F49-A958-B53DF3A73B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795291-C957-4F4E-82AE-C5CCB1E0E8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5A11E0-7113-604C-87CD-8FBD506A8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D2EAB2-B1EE-CD4F-BC57-152B0069E087}"/>
              </a:ext>
            </a:extLst>
          </p:cNvPr>
          <p:cNvSpPr>
            <a:spLocks noGrp="1"/>
          </p:cNvSpPr>
          <p:nvPr>
            <p:ph type="dt" sz="half" idx="10"/>
          </p:nvPr>
        </p:nvSpPr>
        <p:spPr/>
        <p:txBody>
          <a:bodyPr/>
          <a:lstStyle/>
          <a:p>
            <a:fld id="{93D06762-431A-C04B-A145-6D55273BF32E}" type="datetimeFigureOut">
              <a:rPr lang="en-US" smtClean="0"/>
              <a:t>4/20/2026</a:t>
            </a:fld>
            <a:endParaRPr lang="en-US"/>
          </a:p>
        </p:txBody>
      </p:sp>
      <p:sp>
        <p:nvSpPr>
          <p:cNvPr id="6" name="Footer Placeholder 5">
            <a:extLst>
              <a:ext uri="{FF2B5EF4-FFF2-40B4-BE49-F238E27FC236}">
                <a16:creationId xmlns:a16="http://schemas.microsoft.com/office/drawing/2014/main" id="{C9E83B7C-8FD1-2540-895C-E7B5231C4F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F7B9F0-62BC-0A4C-A1D2-73313AEF6E50}"/>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392082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3F6D95-7BA4-354D-84D7-48DF37116E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3FB0FA-42D0-C84E-A1B6-5A744AB1CC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713F1-C8F6-C347-B617-86A5E3D89C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06762-431A-C04B-A145-6D55273BF32E}" type="datetimeFigureOut">
              <a:rPr lang="en-US" smtClean="0"/>
              <a:t>4/20/2026</a:t>
            </a:fld>
            <a:endParaRPr lang="en-US"/>
          </a:p>
        </p:txBody>
      </p:sp>
      <p:sp>
        <p:nvSpPr>
          <p:cNvPr id="5" name="Footer Placeholder 4">
            <a:extLst>
              <a:ext uri="{FF2B5EF4-FFF2-40B4-BE49-F238E27FC236}">
                <a16:creationId xmlns:a16="http://schemas.microsoft.com/office/drawing/2014/main" id="{7A127D01-AC00-664E-A34E-67ED4342D7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8DEBB1-ACE4-1941-A828-30D4428BCF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B4762-BF0E-4D48-A0B4-9D9342D6A05B}" type="slidenum">
              <a:rPr lang="en-US" smtClean="0"/>
              <a:t>‹#›</a:t>
            </a:fld>
            <a:endParaRPr lang="en-US"/>
          </a:p>
        </p:txBody>
      </p:sp>
    </p:spTree>
    <p:extLst>
      <p:ext uri="{BB962C8B-B14F-4D97-AF65-F5344CB8AC3E}">
        <p14:creationId xmlns:p14="http://schemas.microsoft.com/office/powerpoint/2010/main" val="3252549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D7512A-4ABD-6B4D-875A-2BE1E6861EC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350" y="3572"/>
            <a:ext cx="12179299" cy="6850856"/>
          </a:xfrm>
          <a:prstGeom prst="rect">
            <a:avLst/>
          </a:prstGeom>
        </p:spPr>
      </p:pic>
    </p:spTree>
    <p:extLst>
      <p:ext uri="{BB962C8B-B14F-4D97-AF65-F5344CB8AC3E}">
        <p14:creationId xmlns:p14="http://schemas.microsoft.com/office/powerpoint/2010/main" val="442286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EEB281A-856B-9870-9A43-D35F41E9AE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8784FA-0A38-B9BD-ABEA-6B9C8F012A96}"/>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This Isn’t Close to Over</a:t>
            </a:r>
          </a:p>
        </p:txBody>
      </p:sp>
      <p:sp>
        <p:nvSpPr>
          <p:cNvPr id="3" name="Content Placeholder 2">
            <a:extLst>
              <a:ext uri="{FF2B5EF4-FFF2-40B4-BE49-F238E27FC236}">
                <a16:creationId xmlns:a16="http://schemas.microsoft.com/office/drawing/2014/main" id="{90E3435F-A727-8A41-4761-FABA1CC60156}"/>
              </a:ext>
            </a:extLst>
          </p:cNvPr>
          <p:cNvSpPr>
            <a:spLocks noGrp="1"/>
          </p:cNvSpPr>
          <p:nvPr>
            <p:ph idx="1"/>
          </p:nvPr>
        </p:nvSpPr>
        <p:spPr>
          <a:xfrm>
            <a:off x="586906" y="2243470"/>
            <a:ext cx="9463008" cy="3783325"/>
          </a:xfrm>
        </p:spPr>
        <p:txBody>
          <a:bodyPr>
            <a:normAutofit fontScale="70000" lnSpcReduction="20000"/>
          </a:bodyPr>
          <a:lstStyle/>
          <a:p>
            <a:r>
              <a:rPr lang="en-US" dirty="0"/>
              <a:t>The treasury has disliked captives since the mid-1950s</a:t>
            </a:r>
          </a:p>
          <a:p>
            <a:r>
              <a:rPr lang="en-US" dirty="0"/>
              <a:t>In 1977 the Treasury argued any fronted program – regardless of the flow of funds – was invalid. </a:t>
            </a:r>
          </a:p>
          <a:p>
            <a:pPr lvl="1"/>
            <a:r>
              <a:rPr lang="en-US" dirty="0"/>
              <a:t>This was revoked in the early 2000s</a:t>
            </a:r>
          </a:p>
          <a:p>
            <a:r>
              <a:rPr lang="en-US" dirty="0"/>
              <a:t>As recently as the last 15 years, they have argued that a 200,000-employee fronted WC program was not a legitimate insurance company (</a:t>
            </a:r>
            <a:r>
              <a:rPr lang="en-US" i="1" dirty="0"/>
              <a:t>Securitas</a:t>
            </a:r>
            <a:r>
              <a:rPr lang="en-US" dirty="0"/>
              <a:t>)</a:t>
            </a:r>
            <a:r>
              <a:rPr lang="en-US" i="1" dirty="0"/>
              <a:t>. </a:t>
            </a:r>
            <a:endParaRPr lang="en-US" dirty="0"/>
          </a:p>
          <a:p>
            <a:pPr lvl="1"/>
            <a:r>
              <a:rPr lang="en-US" dirty="0"/>
              <a:t>Also consider the facts of </a:t>
            </a:r>
            <a:r>
              <a:rPr lang="en-US" i="1" dirty="0"/>
              <a:t>RAC</a:t>
            </a:r>
            <a:r>
              <a:rPr lang="en-US" dirty="0"/>
              <a:t> and </a:t>
            </a:r>
            <a:r>
              <a:rPr lang="en-US" i="1" dirty="0"/>
              <a:t>RVI</a:t>
            </a:r>
            <a:r>
              <a:rPr lang="en-US" dirty="0"/>
              <a:t>.</a:t>
            </a:r>
          </a:p>
          <a:p>
            <a:r>
              <a:rPr lang="en-US" dirty="0"/>
              <a:t>The </a:t>
            </a:r>
            <a:r>
              <a:rPr lang="en-US" dirty="0" err="1"/>
              <a:t>microcaptive</a:t>
            </a:r>
            <a:r>
              <a:rPr lang="en-US" dirty="0"/>
              <a:t> cases have provided the government with a wealth of helpful legal arguments. </a:t>
            </a:r>
          </a:p>
          <a:p>
            <a:pPr lvl="1"/>
            <a:r>
              <a:rPr lang="en-US" dirty="0"/>
              <a:t>There is now sufficient case law for the Treasury to challenge in good faith any captive transaction (pure and group), save for the 100 largest pure captives.</a:t>
            </a:r>
          </a:p>
          <a:p>
            <a:pPr lvl="1"/>
            <a:r>
              <a:rPr lang="en-US" dirty="0"/>
              <a:t>This does not mean the government will win.</a:t>
            </a:r>
          </a:p>
          <a:p>
            <a:pPr lvl="1"/>
            <a:r>
              <a:rPr lang="en-US" dirty="0"/>
              <a:t>But with the possibility of a challenge, taxpayers must </a:t>
            </a:r>
            <a:r>
              <a:rPr lang="en-US" b="1" dirty="0"/>
              <a:t>contend with the fact that they will have to spend several millions of dollars to defend their program in tax court.</a:t>
            </a:r>
          </a:p>
        </p:txBody>
      </p:sp>
    </p:spTree>
    <p:extLst>
      <p:ext uri="{BB962C8B-B14F-4D97-AF65-F5344CB8AC3E}">
        <p14:creationId xmlns:p14="http://schemas.microsoft.com/office/powerpoint/2010/main" val="118855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5EDAE1-8F56-B24F-834F-E30E15A5FB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46A1AC-1823-7E58-BC8D-51CC6DA1B41D}"/>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A Profound Note of Caution on Claims</a:t>
            </a:r>
          </a:p>
        </p:txBody>
      </p:sp>
      <p:sp>
        <p:nvSpPr>
          <p:cNvPr id="3" name="Content Placeholder 2">
            <a:extLst>
              <a:ext uri="{FF2B5EF4-FFF2-40B4-BE49-F238E27FC236}">
                <a16:creationId xmlns:a16="http://schemas.microsoft.com/office/drawing/2014/main" id="{7A4384CD-FAA2-37D9-2749-D6764EDA7AD1}"/>
              </a:ext>
            </a:extLst>
          </p:cNvPr>
          <p:cNvSpPr>
            <a:spLocks noGrp="1"/>
          </p:cNvSpPr>
          <p:nvPr>
            <p:ph idx="1"/>
          </p:nvPr>
        </p:nvSpPr>
        <p:spPr>
          <a:xfrm>
            <a:off x="586906" y="2243470"/>
            <a:ext cx="9463008" cy="3783325"/>
          </a:xfrm>
        </p:spPr>
        <p:txBody>
          <a:bodyPr>
            <a:normAutofit fontScale="85000" lnSpcReduction="10000"/>
          </a:bodyPr>
          <a:lstStyle/>
          <a:p>
            <a:r>
              <a:rPr lang="en-US" dirty="0"/>
              <a:t>From </a:t>
            </a:r>
            <a:r>
              <a:rPr lang="en-US" i="1" dirty="0"/>
              <a:t>CIC Services v. IRS</a:t>
            </a:r>
          </a:p>
          <a:p>
            <a:pPr lvl="1"/>
            <a:r>
              <a:rPr lang="en-US" dirty="0"/>
              <a:t>Pricing premiums far in excess of what is reasonably needed to fund insurance operations results in a lower loss ratio and remains a strong indicator of tax avoidance. Further, while amounts paid for insurance may be deductible business expenses, amounts set aside in a loss reserve as a form of self-insurance are not.</a:t>
            </a:r>
            <a:endParaRPr lang="en-US" i="1" dirty="0"/>
          </a:p>
          <a:p>
            <a:r>
              <a:rPr lang="en-US" dirty="0"/>
              <a:t>In Drake, low claims are a problem.</a:t>
            </a:r>
          </a:p>
          <a:p>
            <a:pPr lvl="1"/>
            <a:r>
              <a:rPr lang="en-US" dirty="0"/>
              <a:t>If an insurance provider has a lower-than-average modified loss ratio, that provider is likely earning unreasonable profits</a:t>
            </a:r>
          </a:p>
          <a:p>
            <a:pPr lvl="1"/>
            <a:r>
              <a:rPr lang="en-US" dirty="0"/>
              <a:t>Underwriting profits “in the commercial insurance market have typically been in the 5% to 6% range.” </a:t>
            </a:r>
          </a:p>
          <a:p>
            <a:pPr lvl="1"/>
            <a:r>
              <a:rPr lang="en-US" dirty="0"/>
              <a:t>The agency reasonably sought information about insurance transactions resulting in unusual profit margins, which may suggest that taxable revenue is being diverted into unnecessary insurance premiums.</a:t>
            </a:r>
          </a:p>
        </p:txBody>
      </p:sp>
    </p:spTree>
    <p:extLst>
      <p:ext uri="{BB962C8B-B14F-4D97-AF65-F5344CB8AC3E}">
        <p14:creationId xmlns:p14="http://schemas.microsoft.com/office/powerpoint/2010/main" val="143202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57EE718-7293-882C-CDA7-D57EA7DD89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215FC9-B884-DB0F-B59A-96B73AB0A3B6}"/>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A Profound Note of Caution on Claims</a:t>
            </a:r>
          </a:p>
        </p:txBody>
      </p:sp>
      <p:sp>
        <p:nvSpPr>
          <p:cNvPr id="3" name="Content Placeholder 2">
            <a:extLst>
              <a:ext uri="{FF2B5EF4-FFF2-40B4-BE49-F238E27FC236}">
                <a16:creationId xmlns:a16="http://schemas.microsoft.com/office/drawing/2014/main" id="{D2C285C5-FD1D-91FD-F7DA-FB37E54A88FE}"/>
              </a:ext>
            </a:extLst>
          </p:cNvPr>
          <p:cNvSpPr>
            <a:spLocks noGrp="1"/>
          </p:cNvSpPr>
          <p:nvPr>
            <p:ph idx="1"/>
          </p:nvPr>
        </p:nvSpPr>
        <p:spPr>
          <a:xfrm>
            <a:off x="586906" y="2243470"/>
            <a:ext cx="9463008" cy="3783325"/>
          </a:xfrm>
        </p:spPr>
        <p:txBody>
          <a:bodyPr>
            <a:normAutofit/>
          </a:bodyPr>
          <a:lstStyle/>
          <a:p>
            <a:r>
              <a:rPr lang="en-US" dirty="0"/>
              <a:t>BUT, the </a:t>
            </a:r>
            <a:r>
              <a:rPr lang="en-US" i="1" dirty="0"/>
              <a:t>Ryan </a:t>
            </a:r>
            <a:r>
              <a:rPr lang="en-US" dirty="0"/>
              <a:t>court determined the IRS was “arbitrary and capricious” in how it determined the claims rate. Here, the court ruled that the taxpayer successfully pleaded a case and that the government had not sufficiently explained why it settled on the 30% loss ratio.</a:t>
            </a:r>
          </a:p>
          <a:p>
            <a:pPr lvl="1"/>
            <a:r>
              <a:rPr lang="en-US" dirty="0"/>
              <a:t>There the IRS relied exclusively on the facts from RVI, which had several years of few, if any, losses, and others with large losses.</a:t>
            </a:r>
          </a:p>
        </p:txBody>
      </p:sp>
    </p:spTree>
    <p:extLst>
      <p:ext uri="{BB962C8B-B14F-4D97-AF65-F5344CB8AC3E}">
        <p14:creationId xmlns:p14="http://schemas.microsoft.com/office/powerpoint/2010/main" val="3646037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BA18D28-4EF2-74B7-62E1-915EBB9B2B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BEC68-A609-69CB-B088-E176B735903F}"/>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Where Does This End?</a:t>
            </a:r>
          </a:p>
        </p:txBody>
      </p:sp>
      <p:sp>
        <p:nvSpPr>
          <p:cNvPr id="3" name="Content Placeholder 2">
            <a:extLst>
              <a:ext uri="{FF2B5EF4-FFF2-40B4-BE49-F238E27FC236}">
                <a16:creationId xmlns:a16="http://schemas.microsoft.com/office/drawing/2014/main" id="{A2BA1DA3-7A05-4577-7CAF-C62CAA2E2D97}"/>
              </a:ext>
            </a:extLst>
          </p:cNvPr>
          <p:cNvSpPr>
            <a:spLocks noGrp="1"/>
          </p:cNvSpPr>
          <p:nvPr>
            <p:ph idx="1"/>
          </p:nvPr>
        </p:nvSpPr>
        <p:spPr>
          <a:xfrm>
            <a:off x="586906" y="2382992"/>
            <a:ext cx="9463008" cy="4092236"/>
          </a:xfrm>
        </p:spPr>
        <p:txBody>
          <a:bodyPr>
            <a:normAutofit fontScale="92500" lnSpcReduction="20000"/>
          </a:bodyPr>
          <a:lstStyle/>
          <a:p>
            <a:pPr algn="just"/>
            <a:r>
              <a:rPr lang="en-US" dirty="0"/>
              <a:t>From Drake</a:t>
            </a:r>
          </a:p>
          <a:p>
            <a:pPr algn="just"/>
            <a:r>
              <a:rPr lang="en-US" dirty="0"/>
              <a:t>“The administrative record includes recent multiple tax court decisions in which  courts determined that a taxpayer in a micro-captive transaction remitted amounts treated as  insurance premiums for something other than insurance.” </a:t>
            </a:r>
            <a:r>
              <a:rPr lang="en-US" b="1" dirty="0"/>
              <a:t>These rulings “provide the ‘facts and data’ necessary for the Treasury Department and the IRS to  conclude that captive insurance arrangements are potentially used for tax avoidance” and “a  legitimate basis for the Treasury Department and the IRS to seek additional information from  captives and material advisors </a:t>
            </a:r>
            <a:r>
              <a:rPr lang="en-US" dirty="0"/>
              <a:t>to aid in determining whether a captive is, in fact, impermissibly  avoiding tax liability.”</a:t>
            </a:r>
          </a:p>
          <a:p>
            <a:pPr algn="just"/>
            <a:r>
              <a:rPr lang="en-US" b="1" dirty="0"/>
              <a:t>Reporting will be upheld. The audits will continue.</a:t>
            </a:r>
          </a:p>
        </p:txBody>
      </p:sp>
    </p:spTree>
    <p:extLst>
      <p:ext uri="{BB962C8B-B14F-4D97-AF65-F5344CB8AC3E}">
        <p14:creationId xmlns:p14="http://schemas.microsoft.com/office/powerpoint/2010/main" val="1400733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A1E5B8-A8DB-A2B8-F14A-CD4C41FC21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F8EC7B-1B92-5BC4-4233-7427E72253C3}"/>
              </a:ext>
            </a:extLst>
          </p:cNvPr>
          <p:cNvSpPr>
            <a:spLocks noGrp="1"/>
          </p:cNvSpPr>
          <p:nvPr>
            <p:ph type="title"/>
          </p:nvPr>
        </p:nvSpPr>
        <p:spPr>
          <a:xfrm>
            <a:off x="683218" y="1119365"/>
            <a:ext cx="10515600" cy="1325563"/>
          </a:xfrm>
        </p:spPr>
        <p:txBody>
          <a:bodyPr>
            <a:noAutofit/>
          </a:bodyPr>
          <a:lstStyle/>
          <a:p>
            <a:r>
              <a:rPr lang="en-US" sz="8000" b="1" dirty="0">
                <a:solidFill>
                  <a:schemeClr val="bg1"/>
                </a:solidFill>
                <a:latin typeface="Calibri" panose="020F0502020204030204" pitchFamily="34" charset="0"/>
                <a:cs typeface="Calibri" panose="020F0502020204030204" pitchFamily="34" charset="0"/>
              </a:rPr>
              <a:t>831(b) Part II Economic Substance</a:t>
            </a:r>
          </a:p>
        </p:txBody>
      </p:sp>
      <p:sp>
        <p:nvSpPr>
          <p:cNvPr id="6" name="Title 1">
            <a:extLst>
              <a:ext uri="{FF2B5EF4-FFF2-40B4-BE49-F238E27FC236}">
                <a16:creationId xmlns:a16="http://schemas.microsoft.com/office/drawing/2014/main" id="{CCFEA234-8446-752F-4EEF-232E19472AE2}"/>
              </a:ext>
            </a:extLst>
          </p:cNvPr>
          <p:cNvSpPr txBox="1">
            <a:spLocks/>
          </p:cNvSpPr>
          <p:nvPr/>
        </p:nvSpPr>
        <p:spPr>
          <a:xfrm>
            <a:off x="683218" y="4978578"/>
            <a:ext cx="48341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Melissa</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April 20-22, 2026</a:t>
            </a:r>
          </a:p>
        </p:txBody>
      </p:sp>
    </p:spTree>
    <p:extLst>
      <p:ext uri="{BB962C8B-B14F-4D97-AF65-F5344CB8AC3E}">
        <p14:creationId xmlns:p14="http://schemas.microsoft.com/office/powerpoint/2010/main" val="1399806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521DAB1-CCC8-A6E5-F2CD-9A18A13CC2E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CCF845-BE10-51A4-8D80-B9318CA1BC2C}"/>
              </a:ext>
            </a:extLst>
          </p:cNvPr>
          <p:cNvSpPr>
            <a:spLocks noGrp="1"/>
          </p:cNvSpPr>
          <p:nvPr>
            <p:ph idx="1"/>
          </p:nvPr>
        </p:nvSpPr>
        <p:spPr>
          <a:xfrm>
            <a:off x="707571" y="1536376"/>
            <a:ext cx="10515600" cy="4351338"/>
          </a:xfrm>
        </p:spPr>
        <p:txBody>
          <a:bodyPr/>
          <a:lstStyle/>
          <a:p>
            <a:pPr marL="0" indent="0">
              <a:buNone/>
            </a:pPr>
            <a:r>
              <a:rPr lang="en-US" b="1" dirty="0"/>
              <a:t>Economic Substance </a:t>
            </a:r>
            <a:r>
              <a:rPr lang="en-US" b="1"/>
              <a:t>Doctrine – </a:t>
            </a:r>
            <a:r>
              <a:rPr lang="en-US" b="1" dirty="0"/>
              <a:t>Overview</a:t>
            </a:r>
          </a:p>
          <a:p>
            <a:r>
              <a:rPr lang="en-US" dirty="0"/>
              <a:t>The </a:t>
            </a:r>
            <a:r>
              <a:rPr lang="en-US" i="1" dirty="0"/>
              <a:t>economic substance doctrine</a:t>
            </a:r>
            <a:r>
              <a:rPr lang="en-US" dirty="0"/>
              <a:t> is a judicially created rule that disallows tax benefits from transactions that lack both:</a:t>
            </a:r>
          </a:p>
          <a:p>
            <a:pPr lvl="1"/>
            <a:r>
              <a:rPr lang="en-US" b="1" dirty="0"/>
              <a:t>Objective economic substance</a:t>
            </a:r>
            <a:r>
              <a:rPr lang="en-US" dirty="0"/>
              <a:t> – a real economic effect aside from tax benefits, AND</a:t>
            </a:r>
          </a:p>
          <a:p>
            <a:pPr lvl="1"/>
            <a:r>
              <a:rPr lang="en-US" b="1" dirty="0"/>
              <a:t>Subjective business purpose</a:t>
            </a:r>
            <a:r>
              <a:rPr lang="en-US" dirty="0"/>
              <a:t> – a genuine non-tax profit objective </a:t>
            </a:r>
          </a:p>
        </p:txBody>
      </p:sp>
    </p:spTree>
    <p:extLst>
      <p:ext uri="{BB962C8B-B14F-4D97-AF65-F5344CB8AC3E}">
        <p14:creationId xmlns:p14="http://schemas.microsoft.com/office/powerpoint/2010/main" val="1712186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3169706-9BC4-22F3-41B5-A8D1AD76801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015B9-6627-22A4-8104-8291557793A0}"/>
              </a:ext>
            </a:extLst>
          </p:cNvPr>
          <p:cNvSpPr>
            <a:spLocks noGrp="1"/>
          </p:cNvSpPr>
          <p:nvPr>
            <p:ph idx="1"/>
          </p:nvPr>
        </p:nvSpPr>
        <p:spPr>
          <a:xfrm>
            <a:off x="707571" y="1536376"/>
            <a:ext cx="10515600" cy="4351338"/>
          </a:xfrm>
        </p:spPr>
        <p:txBody>
          <a:bodyPr/>
          <a:lstStyle/>
          <a:p>
            <a:pPr marL="0" indent="0">
              <a:buNone/>
            </a:pPr>
            <a:r>
              <a:rPr lang="en-US" b="1" dirty="0"/>
              <a:t>Objective Economic Substance</a:t>
            </a:r>
          </a:p>
          <a:p>
            <a:r>
              <a:rPr lang="en-US" dirty="0"/>
              <a:t>A transaction has </a:t>
            </a:r>
            <a:r>
              <a:rPr lang="en-US" b="1" dirty="0"/>
              <a:t>objective economic substance</a:t>
            </a:r>
            <a:r>
              <a:rPr lang="en-US" dirty="0"/>
              <a:t> if:</a:t>
            </a:r>
          </a:p>
          <a:p>
            <a:pPr lvl="1"/>
            <a:r>
              <a:rPr lang="en-US" dirty="0"/>
              <a:t>It produces a </a:t>
            </a:r>
            <a:r>
              <a:rPr lang="en-US" b="1" dirty="0"/>
              <a:t>meaningful change in taxpayer’s economic position</a:t>
            </a:r>
            <a:r>
              <a:rPr lang="en-US" dirty="0"/>
              <a:t> (aside from tax effects), and </a:t>
            </a:r>
          </a:p>
          <a:p>
            <a:pPr lvl="1"/>
            <a:r>
              <a:rPr lang="en-US" dirty="0"/>
              <a:t>There is a </a:t>
            </a:r>
            <a:r>
              <a:rPr lang="en-US" b="1" dirty="0"/>
              <a:t>reasonable possibility of a profit independent of tax benefits</a:t>
            </a:r>
            <a:endParaRPr lang="en-US" dirty="0"/>
          </a:p>
          <a:p>
            <a:pPr marL="0" indent="0">
              <a:buNone/>
            </a:pPr>
            <a:endParaRPr lang="en-US" dirty="0"/>
          </a:p>
        </p:txBody>
      </p:sp>
    </p:spTree>
    <p:extLst>
      <p:ext uri="{BB962C8B-B14F-4D97-AF65-F5344CB8AC3E}">
        <p14:creationId xmlns:p14="http://schemas.microsoft.com/office/powerpoint/2010/main" val="373904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1194556-3D80-12AE-7382-2E445DA5F42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4E4B18-0A37-DC16-65F3-638A6DF9ECAA}"/>
              </a:ext>
            </a:extLst>
          </p:cNvPr>
          <p:cNvSpPr>
            <a:spLocks noGrp="1"/>
          </p:cNvSpPr>
          <p:nvPr>
            <p:ph idx="1"/>
          </p:nvPr>
        </p:nvSpPr>
        <p:spPr>
          <a:xfrm>
            <a:off x="707570" y="1536376"/>
            <a:ext cx="10722429" cy="4351338"/>
          </a:xfrm>
        </p:spPr>
        <p:txBody>
          <a:bodyPr>
            <a:normAutofit fontScale="70000" lnSpcReduction="20000"/>
          </a:bodyPr>
          <a:lstStyle/>
          <a:p>
            <a:pPr marL="0" indent="0">
              <a:buNone/>
            </a:pPr>
            <a:r>
              <a:rPr lang="en-US" sz="4000" b="1" dirty="0"/>
              <a:t>Key Objective Economic Substance Cases</a:t>
            </a:r>
          </a:p>
          <a:p>
            <a:pPr marL="0" indent="0">
              <a:buNone/>
            </a:pPr>
            <a:endParaRPr lang="en-US" sz="1100" b="1" dirty="0"/>
          </a:p>
          <a:p>
            <a:r>
              <a:rPr lang="en-US" b="1" i="1" dirty="0"/>
              <a:t>Gregory v. </a:t>
            </a:r>
            <a:r>
              <a:rPr lang="en-US" b="1" i="1" dirty="0" err="1"/>
              <a:t>Helvering</a:t>
            </a:r>
            <a:r>
              <a:rPr lang="en-US" b="1" dirty="0"/>
              <a:t>, 293 U.S. 465 (1935)</a:t>
            </a:r>
            <a:r>
              <a:rPr lang="en-US" dirty="0"/>
              <a:t> </a:t>
            </a:r>
          </a:p>
          <a:p>
            <a:pPr lvl="1"/>
            <a:r>
              <a:rPr lang="en-US" dirty="0"/>
              <a:t>Held that a corporate reorganization lacked substance because it had no business purpose aside from tax savings </a:t>
            </a:r>
          </a:p>
          <a:p>
            <a:pPr lvl="1"/>
            <a:r>
              <a:rPr lang="en-US" dirty="0"/>
              <a:t>Established the principle that form must reflect substance to justify tax outcomes </a:t>
            </a:r>
          </a:p>
          <a:p>
            <a:r>
              <a:rPr lang="en-US" b="1" i="1" dirty="0"/>
              <a:t>Knetsch v. United States</a:t>
            </a:r>
            <a:r>
              <a:rPr lang="en-US" b="1" dirty="0"/>
              <a:t>, 364 U.S. 361 (1960)</a:t>
            </a:r>
            <a:r>
              <a:rPr lang="en-US" dirty="0"/>
              <a:t> </a:t>
            </a:r>
          </a:p>
          <a:p>
            <a:pPr lvl="1"/>
            <a:r>
              <a:rPr lang="en-US" dirty="0"/>
              <a:t>Disallowed interest deductions because the transaction at issue had no real economic risk or business purpose</a:t>
            </a:r>
          </a:p>
          <a:p>
            <a:pPr lvl="1"/>
            <a:r>
              <a:rPr lang="en-US" dirty="0"/>
              <a:t>Held that economic reality – not just form – drives tax consequences</a:t>
            </a:r>
          </a:p>
          <a:p>
            <a:r>
              <a:rPr lang="en-US" b="1" i="1" dirty="0"/>
              <a:t>Frank Lyon Co. v. United States</a:t>
            </a:r>
            <a:r>
              <a:rPr lang="en-US" b="1" dirty="0"/>
              <a:t>, 435 U.S. 561 (1978)</a:t>
            </a:r>
            <a:r>
              <a:rPr lang="en-US" dirty="0"/>
              <a:t> </a:t>
            </a:r>
          </a:p>
          <a:p>
            <a:pPr lvl="1"/>
            <a:r>
              <a:rPr lang="en-US" dirty="0"/>
              <a:t>Recognized tax treatment of a leveraged lease because the transaction had genuine economic consequences, risks, and rewards</a:t>
            </a:r>
          </a:p>
          <a:p>
            <a:pPr lvl="1"/>
            <a:r>
              <a:rPr lang="en-US" dirty="0"/>
              <a:t>Distinguished from sham transactions </a:t>
            </a:r>
          </a:p>
          <a:p>
            <a:r>
              <a:rPr lang="en-US" b="1" i="1" dirty="0"/>
              <a:t>ACM Partnership v. Commissioner</a:t>
            </a:r>
            <a:r>
              <a:rPr lang="en-US" b="1" dirty="0"/>
              <a:t>, 157 F.3d 231 (3d Cir. 1998)</a:t>
            </a:r>
            <a:r>
              <a:rPr lang="en-US" dirty="0"/>
              <a:t> </a:t>
            </a:r>
          </a:p>
          <a:p>
            <a:pPr lvl="1"/>
            <a:r>
              <a:rPr lang="en-US" dirty="0"/>
              <a:t>Transaction lacked economic substance because deductions far exceeded realistic pre-tax profit</a:t>
            </a:r>
          </a:p>
          <a:p>
            <a:pPr lvl="1"/>
            <a:r>
              <a:rPr lang="en-US" dirty="0"/>
              <a:t>Deals viewed as tax shelters rather than real investments</a:t>
            </a:r>
          </a:p>
          <a:p>
            <a:pPr marL="0" indent="0">
              <a:buNone/>
            </a:pPr>
            <a:endParaRPr lang="en-US" dirty="0"/>
          </a:p>
        </p:txBody>
      </p:sp>
    </p:spTree>
    <p:extLst>
      <p:ext uri="{BB962C8B-B14F-4D97-AF65-F5344CB8AC3E}">
        <p14:creationId xmlns:p14="http://schemas.microsoft.com/office/powerpoint/2010/main" val="3763032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F886B26-635C-84AD-92F4-8959B8B4C74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0FAFE8-33DF-7B5D-FE72-B2711DCABE51}"/>
              </a:ext>
            </a:extLst>
          </p:cNvPr>
          <p:cNvSpPr>
            <a:spLocks noGrp="1"/>
          </p:cNvSpPr>
          <p:nvPr>
            <p:ph idx="1"/>
          </p:nvPr>
        </p:nvSpPr>
        <p:spPr>
          <a:xfrm>
            <a:off x="707571" y="1536376"/>
            <a:ext cx="10515600" cy="4351338"/>
          </a:xfrm>
        </p:spPr>
        <p:txBody>
          <a:bodyPr/>
          <a:lstStyle/>
          <a:p>
            <a:pPr marL="0" indent="0">
              <a:buNone/>
            </a:pPr>
            <a:r>
              <a:rPr lang="en-US" b="1" dirty="0"/>
              <a:t>Subjective Economic Substance</a:t>
            </a:r>
          </a:p>
          <a:p>
            <a:r>
              <a:rPr lang="en-US" dirty="0"/>
              <a:t>A transaction has </a:t>
            </a:r>
            <a:r>
              <a:rPr lang="en-US" b="1" dirty="0"/>
              <a:t>subjective economic substance</a:t>
            </a:r>
            <a:r>
              <a:rPr lang="en-US" dirty="0"/>
              <a:t> if the taxpayer’s primary purpose is:</a:t>
            </a:r>
          </a:p>
          <a:p>
            <a:pPr lvl="1"/>
            <a:r>
              <a:rPr lang="en-US" dirty="0"/>
              <a:t>A </a:t>
            </a:r>
            <a:r>
              <a:rPr lang="en-US" b="1" dirty="0"/>
              <a:t>bona fide business purpose</a:t>
            </a:r>
            <a:r>
              <a:rPr lang="en-US" dirty="0"/>
              <a:t>, and </a:t>
            </a:r>
          </a:p>
          <a:p>
            <a:pPr lvl="1"/>
            <a:r>
              <a:rPr lang="en-US" dirty="0"/>
              <a:t>Not solely to reduce taxes</a:t>
            </a:r>
          </a:p>
        </p:txBody>
      </p:sp>
    </p:spTree>
    <p:extLst>
      <p:ext uri="{BB962C8B-B14F-4D97-AF65-F5344CB8AC3E}">
        <p14:creationId xmlns:p14="http://schemas.microsoft.com/office/powerpoint/2010/main" val="18181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35BC757-259A-7CCC-5E0E-FAD67D60553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A1F42-1381-DD70-98E7-720950A5853C}"/>
              </a:ext>
            </a:extLst>
          </p:cNvPr>
          <p:cNvSpPr>
            <a:spLocks noGrp="1"/>
          </p:cNvSpPr>
          <p:nvPr>
            <p:ph idx="1"/>
          </p:nvPr>
        </p:nvSpPr>
        <p:spPr>
          <a:xfrm>
            <a:off x="707571" y="1536376"/>
            <a:ext cx="10515600" cy="4351338"/>
          </a:xfrm>
        </p:spPr>
        <p:txBody>
          <a:bodyPr>
            <a:normAutofit/>
          </a:bodyPr>
          <a:lstStyle/>
          <a:p>
            <a:pPr marL="0" indent="0">
              <a:buNone/>
            </a:pPr>
            <a:r>
              <a:rPr lang="en-US" sz="4000" b="1" dirty="0"/>
              <a:t>Key Subjective Economic Substance Cases</a:t>
            </a:r>
          </a:p>
          <a:p>
            <a:pPr marL="0" indent="0">
              <a:buNone/>
            </a:pPr>
            <a:endParaRPr lang="en-US" sz="1100" b="1" dirty="0"/>
          </a:p>
          <a:p>
            <a:r>
              <a:rPr lang="en-US" b="1" i="1" dirty="0"/>
              <a:t>Gregory v. </a:t>
            </a:r>
            <a:r>
              <a:rPr lang="en-US" b="1" i="1" dirty="0" err="1"/>
              <a:t>Helvering</a:t>
            </a:r>
            <a:r>
              <a:rPr lang="en-US" b="1" dirty="0"/>
              <a:t>, 293 U.S. 465 (1935)</a:t>
            </a:r>
            <a:r>
              <a:rPr lang="en-US" dirty="0"/>
              <a:t>  </a:t>
            </a:r>
          </a:p>
          <a:p>
            <a:pPr lvl="1"/>
            <a:r>
              <a:rPr lang="en-US" dirty="0"/>
              <a:t>Also foundational in assessing taxpayer’s intent  </a:t>
            </a:r>
          </a:p>
          <a:p>
            <a:pPr lvl="1"/>
            <a:r>
              <a:rPr lang="en-US" dirty="0"/>
              <a:t>Steps taken must serve a business purpose, not merely tax avoidance</a:t>
            </a:r>
          </a:p>
          <a:p>
            <a:r>
              <a:rPr lang="en-US" b="1" i="1" dirty="0"/>
              <a:t>Bolker v. Commissioner</a:t>
            </a:r>
            <a:r>
              <a:rPr lang="en-US" b="1" dirty="0"/>
              <a:t>, 760 F.2d 1039 (9th Cir. 1985)</a:t>
            </a:r>
            <a:r>
              <a:rPr lang="en-US" dirty="0"/>
              <a:t> </a:t>
            </a:r>
          </a:p>
          <a:p>
            <a:pPr lvl="1"/>
            <a:r>
              <a:rPr lang="en-US" dirty="0"/>
              <a:t>Held that stated business purpose was credible, even though tax benefits were substantial </a:t>
            </a:r>
          </a:p>
          <a:p>
            <a:pPr lvl="1"/>
            <a:r>
              <a:rPr lang="en-US" dirty="0"/>
              <a:t>Intent of the taxpayer matters </a:t>
            </a:r>
          </a:p>
          <a:p>
            <a:pPr marL="0" indent="0">
              <a:buNone/>
            </a:pPr>
            <a:endParaRPr lang="en-US" dirty="0"/>
          </a:p>
        </p:txBody>
      </p:sp>
    </p:spTree>
    <p:extLst>
      <p:ext uri="{BB962C8B-B14F-4D97-AF65-F5344CB8AC3E}">
        <p14:creationId xmlns:p14="http://schemas.microsoft.com/office/powerpoint/2010/main" val="2149706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20A8-64A8-1140-AF4D-5CB7C16D763B}"/>
              </a:ext>
            </a:extLst>
          </p:cNvPr>
          <p:cNvSpPr>
            <a:spLocks noGrp="1"/>
          </p:cNvSpPr>
          <p:nvPr>
            <p:ph type="title"/>
          </p:nvPr>
        </p:nvSpPr>
        <p:spPr>
          <a:xfrm>
            <a:off x="683218" y="1119365"/>
            <a:ext cx="10515600" cy="1325563"/>
          </a:xfrm>
        </p:spPr>
        <p:txBody>
          <a:bodyPr>
            <a:noAutofit/>
          </a:bodyPr>
          <a:lstStyle/>
          <a:p>
            <a:r>
              <a:rPr lang="en-US" sz="8000" b="1" dirty="0">
                <a:solidFill>
                  <a:schemeClr val="bg1"/>
                </a:solidFill>
                <a:latin typeface="Calibri" panose="020F0502020204030204" pitchFamily="34" charset="0"/>
                <a:cs typeface="Calibri" panose="020F0502020204030204" pitchFamily="34" charset="0"/>
              </a:rPr>
              <a:t>831(b) Update</a:t>
            </a:r>
          </a:p>
        </p:txBody>
      </p:sp>
      <p:sp>
        <p:nvSpPr>
          <p:cNvPr id="6" name="Title 1">
            <a:extLst>
              <a:ext uri="{FF2B5EF4-FFF2-40B4-BE49-F238E27FC236}">
                <a16:creationId xmlns:a16="http://schemas.microsoft.com/office/drawing/2014/main" id="{C8D52B6A-E88D-994E-8870-38EE3BE7A97F}"/>
              </a:ext>
            </a:extLst>
          </p:cNvPr>
          <p:cNvSpPr txBox="1">
            <a:spLocks/>
          </p:cNvSpPr>
          <p:nvPr/>
        </p:nvSpPr>
        <p:spPr>
          <a:xfrm>
            <a:off x="683218" y="4978578"/>
            <a:ext cx="4834179"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Calibri" panose="020F0502020204030204" pitchFamily="34" charset="0"/>
                <a:cs typeface="Calibri" panose="020F0502020204030204" pitchFamily="34" charset="0"/>
              </a:rPr>
              <a:t>F. Hale Stewart</a:t>
            </a:r>
          </a:p>
          <a:p>
            <a:r>
              <a:rPr lang="en-US" sz="3200" b="1" dirty="0">
                <a:solidFill>
                  <a:schemeClr val="bg1"/>
                </a:solidFill>
                <a:latin typeface="Calibri" panose="020F0502020204030204" pitchFamily="34" charset="0"/>
                <a:cs typeface="Calibri" panose="020F0502020204030204" pitchFamily="34" charset="0"/>
              </a:rPr>
              <a:t> Melissa Wiley</a:t>
            </a:r>
          </a:p>
          <a:p>
            <a:r>
              <a:rPr lang="en-US" sz="3200" b="1" dirty="0">
                <a:solidFill>
                  <a:schemeClr val="bg1"/>
                </a:solidFill>
                <a:latin typeface="Calibri" panose="020F0502020204030204" pitchFamily="34" charset="0"/>
                <a:cs typeface="Calibri" panose="020F0502020204030204" pitchFamily="34" charset="0"/>
              </a:rPr>
              <a:t>Sol Feinberg</a:t>
            </a:r>
          </a:p>
        </p:txBody>
      </p:sp>
    </p:spTree>
    <p:extLst>
      <p:ext uri="{BB962C8B-B14F-4D97-AF65-F5344CB8AC3E}">
        <p14:creationId xmlns:p14="http://schemas.microsoft.com/office/powerpoint/2010/main" val="2167010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E4B2638-6DEC-3630-1CE5-45A81C81FA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498AE-EF23-3AB7-5F3F-B22E1A4B7D85}"/>
              </a:ext>
            </a:extLst>
          </p:cNvPr>
          <p:cNvSpPr>
            <a:spLocks noGrp="1"/>
          </p:cNvSpPr>
          <p:nvPr>
            <p:ph idx="1"/>
          </p:nvPr>
        </p:nvSpPr>
        <p:spPr>
          <a:xfrm>
            <a:off x="707571" y="1536376"/>
            <a:ext cx="10515600" cy="4351338"/>
          </a:xfrm>
        </p:spPr>
        <p:txBody>
          <a:bodyPr>
            <a:normAutofit/>
          </a:bodyPr>
          <a:lstStyle/>
          <a:p>
            <a:pPr marL="0" indent="0">
              <a:buNone/>
            </a:pPr>
            <a:r>
              <a:rPr lang="en-US" b="1" dirty="0"/>
              <a:t>Codification of Economic Substance</a:t>
            </a:r>
          </a:p>
          <a:p>
            <a:r>
              <a:rPr lang="en-US" dirty="0"/>
              <a:t>In 2010, Congress enacted </a:t>
            </a:r>
            <a:r>
              <a:rPr lang="en-US" b="1" dirty="0"/>
              <a:t>Internal Revenue Code § 7701(o)</a:t>
            </a:r>
            <a:r>
              <a:rPr lang="en-US" dirty="0"/>
              <a:t> mandating that courts consider both:</a:t>
            </a:r>
          </a:p>
          <a:p>
            <a:pPr lvl="1"/>
            <a:r>
              <a:rPr lang="en-US" b="1" dirty="0"/>
              <a:t>Objective economic substance</a:t>
            </a:r>
            <a:r>
              <a:rPr lang="en-US" dirty="0"/>
              <a:t>, and </a:t>
            </a:r>
          </a:p>
          <a:p>
            <a:pPr lvl="1"/>
            <a:r>
              <a:rPr lang="en-US" b="1" dirty="0"/>
              <a:t>Subjective business purpose</a:t>
            </a:r>
            <a:r>
              <a:rPr lang="en-US" dirty="0"/>
              <a:t> </a:t>
            </a:r>
          </a:p>
          <a:p>
            <a:r>
              <a:rPr lang="en-US" dirty="0"/>
              <a:t>Explicitly codified the two-prong test used by many courts</a:t>
            </a:r>
          </a:p>
          <a:p>
            <a:r>
              <a:rPr lang="en-US" dirty="0"/>
              <a:t>If a transaction lacks either, tax benefits are disallowed </a:t>
            </a:r>
          </a:p>
        </p:txBody>
      </p:sp>
    </p:spTree>
    <p:extLst>
      <p:ext uri="{BB962C8B-B14F-4D97-AF65-F5344CB8AC3E}">
        <p14:creationId xmlns:p14="http://schemas.microsoft.com/office/powerpoint/2010/main" val="2408938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7FA9F48-8C06-A98A-E14B-A611CFCA8A9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272FEC-58A6-C7BE-60E4-8AD14F3B1424}"/>
              </a:ext>
            </a:extLst>
          </p:cNvPr>
          <p:cNvSpPr>
            <a:spLocks noGrp="1"/>
          </p:cNvSpPr>
          <p:nvPr>
            <p:ph idx="1"/>
          </p:nvPr>
        </p:nvSpPr>
        <p:spPr>
          <a:xfrm>
            <a:off x="707571" y="1536376"/>
            <a:ext cx="10515600" cy="4351338"/>
          </a:xfrm>
        </p:spPr>
        <p:txBody>
          <a:bodyPr>
            <a:normAutofit/>
          </a:bodyPr>
          <a:lstStyle/>
          <a:p>
            <a:pPr marL="0" indent="0">
              <a:buNone/>
            </a:pPr>
            <a:r>
              <a:rPr lang="en-US" b="1" dirty="0"/>
              <a:t>7701(o)  </a:t>
            </a:r>
            <a:r>
              <a:rPr lang="en-US" b="1" cap="small" dirty="0"/>
              <a:t>Clarification of economic substance doctrine</a:t>
            </a:r>
            <a:endParaRPr lang="en-US" dirty="0"/>
          </a:p>
          <a:p>
            <a:pPr marL="0" indent="0">
              <a:buNone/>
            </a:pPr>
            <a:br>
              <a:rPr lang="en-US" b="1" dirty="0"/>
            </a:br>
            <a:r>
              <a:rPr lang="en-US" b="1" dirty="0"/>
              <a:t>(1) </a:t>
            </a:r>
            <a:r>
              <a:rPr lang="en-US" b="1" cap="small" dirty="0"/>
              <a:t>Application of doctrine  </a:t>
            </a:r>
            <a:r>
              <a:rPr lang="en-US" dirty="0"/>
              <a:t>In the case of any transaction to which the economic substance doctrine is relevant, such transaction shall be treated as having economic substance only if—</a:t>
            </a:r>
          </a:p>
          <a:p>
            <a:pPr marL="457200" lvl="1" indent="0">
              <a:buNone/>
            </a:pPr>
            <a:r>
              <a:rPr lang="en-US" b="1" dirty="0"/>
              <a:t>(A) </a:t>
            </a:r>
            <a:r>
              <a:rPr lang="en-US" dirty="0"/>
              <a:t>the transaction changes in a meaningful way (apart from Federal income tax effects) the taxpayer’s economic position, and</a:t>
            </a:r>
          </a:p>
          <a:p>
            <a:pPr marL="457200" lvl="1" indent="0">
              <a:buNone/>
            </a:pPr>
            <a:r>
              <a:rPr lang="en-US" b="1" dirty="0"/>
              <a:t>(B) </a:t>
            </a:r>
            <a:r>
              <a:rPr lang="en-US" dirty="0"/>
              <a:t>the taxpayer has a substantial purpose (apart from Federal income tax effects) for entering into such transaction.</a:t>
            </a:r>
          </a:p>
          <a:p>
            <a:pPr marL="0" indent="0">
              <a:buNone/>
            </a:pPr>
            <a:endParaRPr lang="en-US" dirty="0"/>
          </a:p>
        </p:txBody>
      </p:sp>
    </p:spTree>
    <p:extLst>
      <p:ext uri="{BB962C8B-B14F-4D97-AF65-F5344CB8AC3E}">
        <p14:creationId xmlns:p14="http://schemas.microsoft.com/office/powerpoint/2010/main" val="613643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63A44EA-9FEE-1794-E688-077A51E710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C9AD37-896E-3A15-F9F9-C698D8429C4F}"/>
              </a:ext>
            </a:extLst>
          </p:cNvPr>
          <p:cNvSpPr>
            <a:spLocks noGrp="1"/>
          </p:cNvSpPr>
          <p:nvPr>
            <p:ph idx="1"/>
          </p:nvPr>
        </p:nvSpPr>
        <p:spPr>
          <a:xfrm>
            <a:off x="707571" y="1536376"/>
            <a:ext cx="10515600" cy="4376744"/>
          </a:xfrm>
        </p:spPr>
        <p:txBody>
          <a:bodyPr>
            <a:normAutofit fontScale="85000" lnSpcReduction="10000"/>
          </a:bodyPr>
          <a:lstStyle/>
          <a:p>
            <a:pPr marL="0" indent="0">
              <a:buNone/>
            </a:pPr>
            <a:r>
              <a:rPr lang="en-US" sz="3300" b="1" dirty="0"/>
              <a:t>7701(o)  </a:t>
            </a:r>
            <a:r>
              <a:rPr lang="en-US" sz="3300" b="1" cap="small" dirty="0"/>
              <a:t>Clarification of economic substance doctrine</a:t>
            </a:r>
            <a:endParaRPr lang="en-US" sz="3300" dirty="0"/>
          </a:p>
          <a:p>
            <a:pPr marL="0" indent="0">
              <a:buNone/>
            </a:pPr>
            <a:br>
              <a:rPr lang="en-US" sz="3300" b="1" dirty="0"/>
            </a:br>
            <a:r>
              <a:rPr lang="en-US" b="1" dirty="0"/>
              <a:t>(2)  </a:t>
            </a:r>
            <a:r>
              <a:rPr lang="en-US" b="1" cap="small" dirty="0"/>
              <a:t>Special rule where taxpayer relies on profit potential</a:t>
            </a:r>
            <a:endParaRPr lang="en-US" dirty="0"/>
          </a:p>
          <a:p>
            <a:pPr marL="798513" indent="-514350">
              <a:buAutoNum type="alphaUcParenBoth"/>
            </a:pPr>
            <a:r>
              <a:rPr lang="en-US" b="1" dirty="0"/>
              <a:t>In general </a:t>
            </a:r>
            <a:r>
              <a:rPr lang="en-US" dirty="0"/>
              <a:t>The potential for profit of a transaction shall be taken into account … only if the present value of the reasonably expected pre-tax profit from the transaction is substantial in relation to the present value of the expected net tax benefits that would be allowed if the transaction were respected.</a:t>
            </a:r>
          </a:p>
          <a:p>
            <a:pPr marL="284163" indent="0">
              <a:buNone/>
            </a:pPr>
            <a:r>
              <a:rPr lang="en-US" dirty="0"/>
              <a:t>…</a:t>
            </a:r>
          </a:p>
          <a:p>
            <a:pPr marL="0" indent="0">
              <a:buNone/>
            </a:pPr>
            <a:r>
              <a:rPr lang="en-US" b="1" dirty="0"/>
              <a:t>(4)  </a:t>
            </a:r>
            <a:r>
              <a:rPr lang="en-US" b="1" cap="small" dirty="0"/>
              <a:t>Financial accounting benefits</a:t>
            </a:r>
            <a:endParaRPr lang="en-US" dirty="0"/>
          </a:p>
          <a:p>
            <a:pPr marL="284163" indent="0">
              <a:buNone/>
            </a:pPr>
            <a:r>
              <a:rPr lang="en-US" dirty="0"/>
              <a:t>… achieving a financial accounting benefit shall not be taken into account as a purpose for entering into a transaction if the origin of such financial accounting benefit is a reduction of Federal income tax.</a:t>
            </a:r>
          </a:p>
          <a:p>
            <a:pPr marL="0" indent="0">
              <a:buNone/>
            </a:pPr>
            <a:endParaRPr lang="en-US" dirty="0"/>
          </a:p>
        </p:txBody>
      </p:sp>
    </p:spTree>
    <p:extLst>
      <p:ext uri="{BB962C8B-B14F-4D97-AF65-F5344CB8AC3E}">
        <p14:creationId xmlns:p14="http://schemas.microsoft.com/office/powerpoint/2010/main" val="1592046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A303D4C-327B-8451-E5B2-03F1D2F3687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498BC2-12B6-483C-E653-2432EDF1EE3C}"/>
              </a:ext>
            </a:extLst>
          </p:cNvPr>
          <p:cNvSpPr>
            <a:spLocks noGrp="1"/>
          </p:cNvSpPr>
          <p:nvPr>
            <p:ph idx="1"/>
          </p:nvPr>
        </p:nvSpPr>
        <p:spPr>
          <a:xfrm>
            <a:off x="707571" y="1536376"/>
            <a:ext cx="10515600" cy="4376744"/>
          </a:xfrm>
        </p:spPr>
        <p:txBody>
          <a:bodyPr>
            <a:normAutofit fontScale="85000" lnSpcReduction="20000"/>
          </a:bodyPr>
          <a:lstStyle/>
          <a:p>
            <a:pPr marL="0" indent="0">
              <a:buNone/>
            </a:pPr>
            <a:r>
              <a:rPr lang="en-US" sz="3300" b="1" dirty="0"/>
              <a:t>7701(o)  </a:t>
            </a:r>
            <a:r>
              <a:rPr lang="en-US" sz="3300" b="1" cap="small" dirty="0"/>
              <a:t>Clarification of economic substance doctrine</a:t>
            </a:r>
            <a:endParaRPr lang="en-US" sz="3300" dirty="0"/>
          </a:p>
          <a:p>
            <a:pPr marL="0" indent="0">
              <a:buNone/>
            </a:pPr>
            <a:br>
              <a:rPr lang="en-US" sz="3300" b="1" dirty="0"/>
            </a:br>
            <a:r>
              <a:rPr lang="en-US" b="1" dirty="0"/>
              <a:t>(5)  </a:t>
            </a:r>
            <a:r>
              <a:rPr lang="en-US" b="1" cap="small" dirty="0"/>
              <a:t>Definitions and special rules </a:t>
            </a:r>
            <a:r>
              <a:rPr lang="en-US" dirty="0"/>
              <a:t>For purposes of this subsection—</a:t>
            </a:r>
          </a:p>
          <a:p>
            <a:pPr marL="346075" indent="0">
              <a:buNone/>
            </a:pPr>
            <a:r>
              <a:rPr lang="en-US" b="1" dirty="0"/>
              <a:t>(A) Economic substance doctrine</a:t>
            </a:r>
            <a:endParaRPr lang="en-US" dirty="0"/>
          </a:p>
          <a:p>
            <a:pPr marL="346075" indent="0">
              <a:buNone/>
            </a:pPr>
            <a:r>
              <a:rPr lang="en-US" dirty="0"/>
              <a:t>The term “economic substance doctrine” means the common law doctrine under which tax benefits … with respect to a transaction are not allowable if the transaction does not have economic substance or lacks a business purpose.</a:t>
            </a:r>
          </a:p>
          <a:p>
            <a:pPr marL="346075" indent="0">
              <a:buNone/>
            </a:pPr>
            <a:r>
              <a:rPr lang="en-US" b="1" dirty="0"/>
              <a:t>…</a:t>
            </a:r>
            <a:endParaRPr lang="en-US" dirty="0"/>
          </a:p>
          <a:p>
            <a:pPr marL="346075" indent="0">
              <a:buNone/>
            </a:pPr>
            <a:r>
              <a:rPr lang="en-US" b="1" dirty="0"/>
              <a:t>(C) Determination of application of doctrine not affected</a:t>
            </a:r>
            <a:endParaRPr lang="en-US" dirty="0"/>
          </a:p>
          <a:p>
            <a:pPr marL="346075" indent="0">
              <a:buNone/>
            </a:pPr>
            <a:r>
              <a:rPr lang="en-US" dirty="0"/>
              <a:t>The determination of whether the economic substance doctrine is relevant to a transaction shall be made in the same manner as if this subsection had never been enacted.</a:t>
            </a:r>
          </a:p>
          <a:p>
            <a:pPr marL="0" indent="0">
              <a:buNone/>
            </a:pPr>
            <a:endParaRPr lang="en-US" dirty="0"/>
          </a:p>
        </p:txBody>
      </p:sp>
    </p:spTree>
    <p:extLst>
      <p:ext uri="{BB962C8B-B14F-4D97-AF65-F5344CB8AC3E}">
        <p14:creationId xmlns:p14="http://schemas.microsoft.com/office/powerpoint/2010/main" val="254318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57DEE72-7AEC-117A-E282-577B400395C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D2ACD7-E8CF-3332-7EB5-8E4A8462AF8D}"/>
              </a:ext>
            </a:extLst>
          </p:cNvPr>
          <p:cNvSpPr>
            <a:spLocks noGrp="1"/>
          </p:cNvSpPr>
          <p:nvPr>
            <p:ph idx="1"/>
          </p:nvPr>
        </p:nvSpPr>
        <p:spPr>
          <a:xfrm>
            <a:off x="707571" y="1536376"/>
            <a:ext cx="10515600" cy="4351338"/>
          </a:xfrm>
        </p:spPr>
        <p:txBody>
          <a:bodyPr>
            <a:normAutofit fontScale="70000" lnSpcReduction="20000"/>
          </a:bodyPr>
          <a:lstStyle/>
          <a:p>
            <a:pPr marL="0" indent="0">
              <a:buNone/>
            </a:pPr>
            <a:r>
              <a:rPr lang="en-US" sz="3400" b="1" i="1" dirty="0"/>
              <a:t>Liberty Global, Inc. v. United States,</a:t>
            </a:r>
            <a:r>
              <a:rPr lang="en-US" sz="3400" b="1" dirty="0"/>
              <a:t> 1:20-cv-03501-RBJ (D. Colo. Oct. 31, 2023)</a:t>
            </a:r>
          </a:p>
          <a:p>
            <a:pPr marL="0" indent="0">
              <a:buNone/>
            </a:pPr>
            <a:endParaRPr lang="en-US" sz="1100" b="1" dirty="0"/>
          </a:p>
          <a:p>
            <a:pPr marL="0" indent="0">
              <a:buNone/>
            </a:pPr>
            <a:r>
              <a:rPr lang="en-US" b="1" dirty="0"/>
              <a:t>Facts &amp; Context</a:t>
            </a:r>
            <a:endParaRPr lang="en-US" dirty="0"/>
          </a:p>
          <a:p>
            <a:r>
              <a:rPr lang="en-US" dirty="0"/>
              <a:t>In </a:t>
            </a:r>
            <a:r>
              <a:rPr lang="en-US" i="1" dirty="0"/>
              <a:t>Liberty Global</a:t>
            </a:r>
            <a:r>
              <a:rPr lang="en-US" dirty="0"/>
              <a:t>, the IRS used the economic substance doctrine to deny claimed tax positions arising from complex corporate transactions. </a:t>
            </a:r>
          </a:p>
          <a:p>
            <a:r>
              <a:rPr lang="en-US" dirty="0"/>
              <a:t>The district court accepted the IRS’s analysis that the doctrine applied broadly, even absent a distinct threshold determination of relevance, and disallowed tax benefits on that basis. </a:t>
            </a:r>
          </a:p>
          <a:p>
            <a:pPr marL="0" indent="0">
              <a:buNone/>
            </a:pPr>
            <a:r>
              <a:rPr lang="en-US" b="1" dirty="0"/>
              <a:t>Relevance Requirement</a:t>
            </a:r>
            <a:endParaRPr lang="en-US" dirty="0"/>
          </a:p>
          <a:p>
            <a:r>
              <a:rPr lang="en-US" dirty="0"/>
              <a:t>The taxpayer appealed, arguing that the economic substance doctrine should </a:t>
            </a:r>
            <a:r>
              <a:rPr lang="en-US" b="1" dirty="0"/>
              <a:t>only apply where the statute makes relevance clear</a:t>
            </a:r>
            <a:r>
              <a:rPr lang="en-US" dirty="0"/>
              <a:t>, and that taxpayers should not face the doctrine in transactions where economic reality and motive are not genuinely at issue. </a:t>
            </a:r>
          </a:p>
          <a:p>
            <a:pPr marL="0" indent="0">
              <a:buNone/>
            </a:pPr>
            <a:r>
              <a:rPr lang="en-US" b="1" dirty="0"/>
              <a:t>Significance</a:t>
            </a:r>
            <a:endParaRPr lang="en-US" dirty="0"/>
          </a:p>
          <a:p>
            <a:r>
              <a:rPr lang="en-US" dirty="0"/>
              <a:t>This case demonstrates a </a:t>
            </a:r>
            <a:r>
              <a:rPr lang="en-US" b="1" dirty="0"/>
              <a:t>judicial split</a:t>
            </a:r>
            <a:r>
              <a:rPr lang="en-US" dirty="0"/>
              <a:t> over how expansively the codified doctrine should be applied, i.e., whether relevance is a distinct threshold or assumed whenever tax benefits exist. </a:t>
            </a:r>
          </a:p>
        </p:txBody>
      </p:sp>
    </p:spTree>
    <p:extLst>
      <p:ext uri="{BB962C8B-B14F-4D97-AF65-F5344CB8AC3E}">
        <p14:creationId xmlns:p14="http://schemas.microsoft.com/office/powerpoint/2010/main" val="2239893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6BB58E1-E8B2-BBDB-8462-47E627FFE14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338034-2E52-D8EB-0FA2-F6313BFA4B9E}"/>
              </a:ext>
            </a:extLst>
          </p:cNvPr>
          <p:cNvSpPr>
            <a:spLocks noGrp="1"/>
          </p:cNvSpPr>
          <p:nvPr>
            <p:ph idx="1"/>
          </p:nvPr>
        </p:nvSpPr>
        <p:spPr>
          <a:xfrm>
            <a:off x="707571" y="1536376"/>
            <a:ext cx="10515600" cy="4351338"/>
          </a:xfrm>
        </p:spPr>
        <p:txBody>
          <a:bodyPr>
            <a:normAutofit fontScale="77500" lnSpcReduction="20000"/>
          </a:bodyPr>
          <a:lstStyle/>
          <a:p>
            <a:pPr marL="0" indent="0">
              <a:buNone/>
            </a:pPr>
            <a:r>
              <a:rPr lang="en-US" sz="3300" b="1" i="1" dirty="0"/>
              <a:t>Patel v. Commissioner,</a:t>
            </a:r>
            <a:r>
              <a:rPr lang="en-US" sz="3300" b="1" dirty="0"/>
              <a:t> 165 T.C. 10 (2025)</a:t>
            </a:r>
          </a:p>
          <a:p>
            <a:pPr marL="0" indent="0">
              <a:buNone/>
            </a:pPr>
            <a:endParaRPr lang="en-US" sz="1000" b="1" dirty="0"/>
          </a:p>
          <a:p>
            <a:pPr marL="0" indent="0">
              <a:buNone/>
            </a:pPr>
            <a:r>
              <a:rPr lang="en-US" b="1" dirty="0"/>
              <a:t>Objective Economic Substance</a:t>
            </a:r>
            <a:endParaRPr lang="en-US" dirty="0"/>
          </a:p>
          <a:p>
            <a:r>
              <a:rPr lang="en-US" dirty="0"/>
              <a:t>The court held the transactions did not meaningfully change the taxpayers’ economic position apart from federal income tax effects, because the transactions involved circular flows of funds and no real economic risk distribution beyond conventional commercial insurance. </a:t>
            </a:r>
          </a:p>
          <a:p>
            <a:pPr marL="0" indent="0">
              <a:buNone/>
            </a:pPr>
            <a:r>
              <a:rPr lang="en-US" b="1" dirty="0"/>
              <a:t>Subjective Business Purpose</a:t>
            </a:r>
            <a:endParaRPr lang="en-US" dirty="0"/>
          </a:p>
          <a:p>
            <a:r>
              <a:rPr lang="en-US" dirty="0"/>
              <a:t>Even though failing the objective prong was sufficient, the court also concluded the taxpayers lacked a substantial non-tax business purpose for entering into the captive arrangement at issue.</a:t>
            </a:r>
          </a:p>
          <a:p>
            <a:pPr marL="0" indent="0">
              <a:buNone/>
            </a:pPr>
            <a:r>
              <a:rPr lang="en-US" b="1" dirty="0"/>
              <a:t>Relevance Requirement</a:t>
            </a:r>
          </a:p>
          <a:p>
            <a:r>
              <a:rPr lang="en-US" dirty="0"/>
              <a:t>After requesting amicus briefs on the issue, the court held that a relevancy determination was required before applying the two-prong § 7701(o) test.</a:t>
            </a:r>
          </a:p>
        </p:txBody>
      </p:sp>
    </p:spTree>
    <p:extLst>
      <p:ext uri="{BB962C8B-B14F-4D97-AF65-F5344CB8AC3E}">
        <p14:creationId xmlns:p14="http://schemas.microsoft.com/office/powerpoint/2010/main" val="3909441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D7512A-4ABD-6B4D-875A-2BE1E6861EC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350" y="3572"/>
            <a:ext cx="12179299" cy="6850856"/>
          </a:xfrm>
          <a:prstGeom prst="rect">
            <a:avLst/>
          </a:prstGeom>
        </p:spPr>
      </p:pic>
    </p:spTree>
    <p:extLst>
      <p:ext uri="{BB962C8B-B14F-4D97-AF65-F5344CB8AC3E}">
        <p14:creationId xmlns:p14="http://schemas.microsoft.com/office/powerpoint/2010/main" val="3383706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20A8-64A8-1140-AF4D-5CB7C16D763B}"/>
              </a:ext>
            </a:extLst>
          </p:cNvPr>
          <p:cNvSpPr>
            <a:spLocks noGrp="1"/>
          </p:cNvSpPr>
          <p:nvPr>
            <p:ph type="title"/>
          </p:nvPr>
        </p:nvSpPr>
        <p:spPr>
          <a:xfrm>
            <a:off x="683218" y="1119365"/>
            <a:ext cx="10515600" cy="1325563"/>
          </a:xfrm>
        </p:spPr>
        <p:txBody>
          <a:bodyPr>
            <a:noAutofit/>
          </a:bodyPr>
          <a:lstStyle/>
          <a:p>
            <a:r>
              <a:rPr lang="en-US" sz="6000" b="1" dirty="0">
                <a:solidFill>
                  <a:schemeClr val="bg1"/>
                </a:solidFill>
                <a:latin typeface="Calibri" panose="020F0502020204030204" pitchFamily="34" charset="0"/>
                <a:cs typeface="Calibri" panose="020F0502020204030204" pitchFamily="34" charset="0"/>
              </a:rPr>
              <a:t>Law of Large Numbers:</a:t>
            </a:r>
            <a:br>
              <a:rPr lang="en-US" sz="6000" b="1" dirty="0">
                <a:solidFill>
                  <a:schemeClr val="bg1"/>
                </a:solidFill>
                <a:latin typeface="Calibri" panose="020F0502020204030204" pitchFamily="34" charset="0"/>
                <a:cs typeface="Calibri" panose="020F0502020204030204" pitchFamily="34" charset="0"/>
              </a:rPr>
            </a:br>
            <a:r>
              <a:rPr lang="en-US" sz="6000" b="1" dirty="0">
                <a:solidFill>
                  <a:schemeClr val="bg1"/>
                </a:solidFill>
                <a:latin typeface="Calibri" panose="020F0502020204030204" pitchFamily="34" charset="0"/>
                <a:cs typeface="Calibri" panose="020F0502020204030204" pitchFamily="34" charset="0"/>
              </a:rPr>
              <a:t>A Coin Flipping Illustration</a:t>
            </a:r>
          </a:p>
        </p:txBody>
      </p:sp>
      <p:sp>
        <p:nvSpPr>
          <p:cNvPr id="6" name="Title 1">
            <a:extLst>
              <a:ext uri="{FF2B5EF4-FFF2-40B4-BE49-F238E27FC236}">
                <a16:creationId xmlns:a16="http://schemas.microsoft.com/office/drawing/2014/main" id="{C8D52B6A-E88D-994E-8870-38EE3BE7A97F}"/>
              </a:ext>
            </a:extLst>
          </p:cNvPr>
          <p:cNvSpPr txBox="1">
            <a:spLocks/>
          </p:cNvSpPr>
          <p:nvPr/>
        </p:nvSpPr>
        <p:spPr>
          <a:xfrm>
            <a:off x="683218" y="4978578"/>
            <a:ext cx="48341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Sol Feinberg, FCAS, MAAA</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4/21/26</a:t>
            </a:r>
          </a:p>
        </p:txBody>
      </p:sp>
    </p:spTree>
    <p:extLst>
      <p:ext uri="{BB962C8B-B14F-4D97-AF65-F5344CB8AC3E}">
        <p14:creationId xmlns:p14="http://schemas.microsoft.com/office/powerpoint/2010/main" val="1553992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6F31E47-0877-1A39-0189-91C53BDE5547}"/>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Sol Feinberg, FCAS, MAAA</a:t>
            </a:r>
          </a:p>
        </p:txBody>
      </p:sp>
      <p:sp>
        <p:nvSpPr>
          <p:cNvPr id="9" name="Content Placeholder 2">
            <a:extLst>
              <a:ext uri="{FF2B5EF4-FFF2-40B4-BE49-F238E27FC236}">
                <a16:creationId xmlns:a16="http://schemas.microsoft.com/office/drawing/2014/main" id="{EA2F5BEE-FEB3-D7FF-EAAC-4FFD92389B13}"/>
              </a:ext>
            </a:extLst>
          </p:cNvPr>
          <p:cNvSpPr txBox="1">
            <a:spLocks/>
          </p:cNvSpPr>
          <p:nvPr/>
        </p:nvSpPr>
        <p:spPr>
          <a:xfrm>
            <a:off x="844081" y="2480240"/>
            <a:ext cx="9463008" cy="32512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Consulting Actuary with SIGMA Actuarial Consulting Group, Inc. since 2020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Actuary for a monoline WC carrier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Actuary for the NV DOI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Masters in Physics from University of Illinois</a:t>
            </a:r>
          </a:p>
        </p:txBody>
      </p:sp>
    </p:spTree>
    <p:extLst>
      <p:ext uri="{BB962C8B-B14F-4D97-AF65-F5344CB8AC3E}">
        <p14:creationId xmlns:p14="http://schemas.microsoft.com/office/powerpoint/2010/main" val="1773951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E3CFEC-B7B5-FE4A-AFF0-0368D8AA5D6A}"/>
              </a:ext>
            </a:extLst>
          </p:cNvPr>
          <p:cNvSpPr>
            <a:spLocks noGrp="1"/>
          </p:cNvSpPr>
          <p:nvPr>
            <p:ph idx="1"/>
          </p:nvPr>
        </p:nvSpPr>
        <p:spPr>
          <a:xfrm>
            <a:off x="1511558" y="2775515"/>
            <a:ext cx="8538355" cy="3251280"/>
          </a:xfrm>
        </p:spPr>
        <p:txBody>
          <a:bodyPr>
            <a:normAutofit/>
          </a:bodyPr>
          <a:lstStyle/>
          <a:p>
            <a:pPr marL="0" marR="0" indent="0">
              <a:lnSpc>
                <a:spcPct val="107000"/>
              </a:lnSpc>
              <a:spcBef>
                <a:spcPts val="0"/>
              </a:spcBef>
              <a:spcAft>
                <a:spcPts val="0"/>
              </a:spcAft>
              <a:buNone/>
            </a:pPr>
            <a:r>
              <a:rPr lang="en-US" sz="3000" dirty="0">
                <a:effectLst/>
                <a:latin typeface="Calibri" panose="020F0502020204030204" pitchFamily="34" charset="0"/>
                <a:ea typeface="Calibri" panose="020F0502020204030204" pitchFamily="34" charset="0"/>
                <a:cs typeface="Times New Roman" panose="02020603050405020304" pitchFamily="18" charset="0"/>
              </a:rPr>
              <a:t>n = the number of flips</a:t>
            </a:r>
          </a:p>
          <a:p>
            <a:pPr marL="0" marR="0" indent="0">
              <a:lnSpc>
                <a:spcPct val="107000"/>
              </a:lnSpc>
              <a:spcBef>
                <a:spcPts val="0"/>
              </a:spcBef>
              <a:spcAft>
                <a:spcPts val="0"/>
              </a:spcAft>
              <a:buNone/>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000" dirty="0">
                <a:effectLst/>
                <a:latin typeface="Calibri" panose="020F0502020204030204" pitchFamily="34" charset="0"/>
                <a:ea typeface="Calibri" panose="020F0502020204030204" pitchFamily="34" charset="0"/>
                <a:cs typeface="Times New Roman" panose="02020603050405020304" pitchFamily="18" charset="0"/>
              </a:rPr>
              <a:t>X = the number of Heads</a:t>
            </a:r>
          </a:p>
        </p:txBody>
      </p:sp>
    </p:spTree>
    <p:extLst>
      <p:ext uri="{BB962C8B-B14F-4D97-AF65-F5344CB8AC3E}">
        <p14:creationId xmlns:p14="http://schemas.microsoft.com/office/powerpoint/2010/main" val="136114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08737-96E1-9441-94A1-2AA7725A500F}"/>
              </a:ext>
            </a:extLst>
          </p:cNvPr>
          <p:cNvSpPr>
            <a:spLocks noGrp="1"/>
          </p:cNvSpPr>
          <p:nvPr>
            <p:ph type="title"/>
          </p:nvPr>
        </p:nvSpPr>
        <p:spPr>
          <a:xfrm>
            <a:off x="540412" y="1252176"/>
            <a:ext cx="11079996" cy="1130816"/>
          </a:xfrm>
        </p:spPr>
        <p:txBody>
          <a:bodyPr>
            <a:normAutofit fontScale="90000"/>
          </a:bodyPr>
          <a:lstStyle/>
          <a:p>
            <a:r>
              <a:rPr lang="en-US" b="1" dirty="0">
                <a:solidFill>
                  <a:srgbClr val="A23F97"/>
                </a:solidFill>
                <a:latin typeface="Calibri" panose="020F0502020204030204" pitchFamily="34" charset="0"/>
                <a:cs typeface="Calibri" panose="020F0502020204030204" pitchFamily="34" charset="0"/>
              </a:rPr>
              <a:t>Current Status of Challenges to 831(b) Reporting Regulations</a:t>
            </a:r>
          </a:p>
        </p:txBody>
      </p:sp>
      <p:sp>
        <p:nvSpPr>
          <p:cNvPr id="3" name="Content Placeholder 2">
            <a:extLst>
              <a:ext uri="{FF2B5EF4-FFF2-40B4-BE49-F238E27FC236}">
                <a16:creationId xmlns:a16="http://schemas.microsoft.com/office/drawing/2014/main" id="{81E3CFEC-B7B5-FE4A-AFF0-0368D8AA5D6A}"/>
              </a:ext>
            </a:extLst>
          </p:cNvPr>
          <p:cNvSpPr>
            <a:spLocks noGrp="1"/>
          </p:cNvSpPr>
          <p:nvPr>
            <p:ph idx="1"/>
          </p:nvPr>
        </p:nvSpPr>
        <p:spPr>
          <a:xfrm>
            <a:off x="586906" y="2775515"/>
            <a:ext cx="9463008" cy="3251280"/>
          </a:xfrm>
        </p:spPr>
        <p:txBody>
          <a:bodyPr/>
          <a:lstStyle/>
          <a:p>
            <a:r>
              <a:rPr lang="en-US" dirty="0"/>
              <a:t>Eastern District of Tennessee ruled for the government on summary judgement</a:t>
            </a:r>
          </a:p>
          <a:p>
            <a:r>
              <a:rPr lang="en-US" dirty="0"/>
              <a:t>Northern Texas: The final rule did not exceed the government’s authority but the plaintiff adequately alleged that the final regulations based on the 30% loss ratio were “arbitrary and capricious.” </a:t>
            </a:r>
          </a:p>
          <a:p>
            <a:pPr lvl="1"/>
            <a:r>
              <a:rPr lang="en-US" dirty="0"/>
              <a:t>Litigation is ongoing.</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650732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A1D0097-2854-0A13-135A-F1490DB5D699}"/>
              </a:ext>
            </a:extLst>
          </p:cNvPr>
          <p:cNvPicPr>
            <a:picLocks noGrp="1" noChangeAspect="1"/>
          </p:cNvPicPr>
          <p:nvPr>
            <p:ph idx="1"/>
          </p:nvPr>
        </p:nvPicPr>
        <p:blipFill>
          <a:blip r:embed="rId3"/>
          <a:stretch>
            <a:fillRect/>
          </a:stretch>
        </p:blipFill>
        <p:spPr>
          <a:xfrm>
            <a:off x="1618736" y="1461530"/>
            <a:ext cx="8539493" cy="5188187"/>
          </a:xfrm>
          <a:prstGeom prst="rect">
            <a:avLst/>
          </a:prstGeom>
        </p:spPr>
      </p:pic>
    </p:spTree>
    <p:extLst>
      <p:ext uri="{BB962C8B-B14F-4D97-AF65-F5344CB8AC3E}">
        <p14:creationId xmlns:p14="http://schemas.microsoft.com/office/powerpoint/2010/main" val="2582804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68E9C89-F2DF-18A0-FE16-04C693587FEE}"/>
            </a:ext>
          </a:extLst>
        </p:cNvPr>
        <p:cNvGrpSpPr/>
        <p:nvPr/>
      </p:nvGrpSpPr>
      <p:grpSpPr>
        <a:xfrm>
          <a:off x="0" y="0"/>
          <a:ext cx="0" cy="0"/>
          <a:chOff x="0" y="0"/>
          <a:chExt cx="0" cy="0"/>
        </a:xfrm>
      </p:grpSpPr>
      <p:pic>
        <p:nvPicPr>
          <p:cNvPr id="5" name="Content Placeholder 4" descr="A graph of numbers and numbers&#10;&#10;Description automatically generated">
            <a:extLst>
              <a:ext uri="{FF2B5EF4-FFF2-40B4-BE49-F238E27FC236}">
                <a16:creationId xmlns:a16="http://schemas.microsoft.com/office/drawing/2014/main" id="{8A52E645-8B98-EB3C-4E86-35A80BDA17CB}"/>
              </a:ext>
            </a:extLst>
          </p:cNvPr>
          <p:cNvPicPr>
            <a:picLocks noGrp="1" noChangeAspect="1"/>
          </p:cNvPicPr>
          <p:nvPr>
            <p:ph idx="1"/>
          </p:nvPr>
        </p:nvPicPr>
        <p:blipFill>
          <a:blip r:embed="rId3"/>
          <a:stretch>
            <a:fillRect/>
          </a:stretch>
        </p:blipFill>
        <p:spPr>
          <a:xfrm>
            <a:off x="2705100" y="1155300"/>
            <a:ext cx="6560198" cy="5250263"/>
          </a:xfrm>
        </p:spPr>
      </p:pic>
    </p:spTree>
    <p:extLst>
      <p:ext uri="{BB962C8B-B14F-4D97-AF65-F5344CB8AC3E}">
        <p14:creationId xmlns:p14="http://schemas.microsoft.com/office/powerpoint/2010/main" val="1103801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A64D94A-0768-BCB1-3620-A54D7B77237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91918F3-B831-C864-16FB-5DC636CA9378}"/>
              </a:ext>
            </a:extLst>
          </p:cNvPr>
          <p:cNvSpPr>
            <a:spLocks noGrp="1"/>
          </p:cNvSpPr>
          <p:nvPr>
            <p:ph idx="1"/>
          </p:nvPr>
        </p:nvSpPr>
        <p:spPr>
          <a:xfrm>
            <a:off x="961053" y="1825625"/>
            <a:ext cx="9674290" cy="4351338"/>
          </a:xfrm>
        </p:spPr>
        <p:txBody>
          <a:bodyPr/>
          <a:lstStyle/>
          <a:p>
            <a:pPr marL="0" marR="0" indent="0">
              <a:lnSpc>
                <a:spcPct val="107000"/>
              </a:lnSpc>
              <a:spcBef>
                <a:spcPts val="0"/>
              </a:spcBef>
              <a:spcAft>
                <a:spcPts val="0"/>
              </a:spcAft>
              <a:buNone/>
            </a:pPr>
            <a:r>
              <a:rPr lang="en-US" sz="3000" dirty="0">
                <a:effectLst/>
                <a:ea typeface="Calibri" panose="020F0502020204030204" pitchFamily="34" charset="0"/>
                <a:cs typeface="Times New Roman" panose="02020603050405020304" pitchFamily="18" charset="0"/>
              </a:rPr>
              <a:t>E(X) = is the average or expected value of X</a:t>
            </a:r>
          </a:p>
          <a:p>
            <a:pPr marL="0" marR="0" indent="0">
              <a:lnSpc>
                <a:spcPct val="107000"/>
              </a:lnSpc>
              <a:spcBef>
                <a:spcPts val="0"/>
              </a:spcBef>
              <a:spcAft>
                <a:spcPts val="0"/>
              </a:spcAft>
              <a:buNone/>
            </a:pPr>
            <a:endParaRPr lang="en-US" sz="30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000" dirty="0">
                <a:effectLst/>
                <a:ea typeface="Calibri" panose="020F0502020204030204" pitchFamily="34" charset="0"/>
                <a:cs typeface="Times New Roman" panose="02020603050405020304" pitchFamily="18" charset="0"/>
              </a:rPr>
              <a:t>Var(X) = σ^2 = the average or expected value of [X - E(X)]^2</a:t>
            </a:r>
          </a:p>
          <a:p>
            <a:pPr marL="0" marR="0" indent="0">
              <a:lnSpc>
                <a:spcPct val="107000"/>
              </a:lnSpc>
              <a:spcBef>
                <a:spcPts val="0"/>
              </a:spcBef>
              <a:spcAft>
                <a:spcPts val="0"/>
              </a:spcAft>
              <a:buNone/>
            </a:pPr>
            <a:endParaRPr lang="en-US" sz="30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000" dirty="0">
                <a:effectLst/>
                <a:ea typeface="Calibri" panose="020F0502020204030204" pitchFamily="34" charset="0"/>
                <a:cs typeface="Times New Roman" panose="02020603050405020304" pitchFamily="18" charset="0"/>
              </a:rPr>
              <a:t>SD(X) = σ</a:t>
            </a:r>
          </a:p>
          <a:p>
            <a:endParaRPr lang="en-US" dirty="0"/>
          </a:p>
        </p:txBody>
      </p:sp>
    </p:spTree>
    <p:extLst>
      <p:ext uri="{BB962C8B-B14F-4D97-AF65-F5344CB8AC3E}">
        <p14:creationId xmlns:p14="http://schemas.microsoft.com/office/powerpoint/2010/main" val="71955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668E297-3F9C-1B41-553D-8CF60022D5A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BD0C43D-CEC3-90BE-4197-D53FC3A50CC8}"/>
              </a:ext>
            </a:extLst>
          </p:cNvPr>
          <p:cNvSpPr>
            <a:spLocks noGrp="1"/>
          </p:cNvSpPr>
          <p:nvPr>
            <p:ph idx="1"/>
          </p:nvPr>
        </p:nvSpPr>
        <p:spPr>
          <a:xfrm>
            <a:off x="838200" y="1713658"/>
            <a:ext cx="10515600" cy="4351338"/>
          </a:xfrm>
        </p:spPr>
        <p:txBody>
          <a:bodyPr/>
          <a:lstStyle/>
          <a:p>
            <a:pPr marL="0" indent="0">
              <a:buNone/>
            </a:pPr>
            <a:r>
              <a:rPr lang="en-US" dirty="0"/>
              <a:t>If we look at n = 2 </a:t>
            </a:r>
            <a:r>
              <a:rPr lang="en-US" u="sng" dirty="0"/>
              <a:t>independent</a:t>
            </a:r>
            <a:r>
              <a:rPr lang="en-US" dirty="0"/>
              <a:t> flips:</a:t>
            </a:r>
          </a:p>
          <a:p>
            <a:pPr marL="0" indent="0">
              <a:buNone/>
            </a:pPr>
            <a:endParaRPr lang="en-US" dirty="0"/>
          </a:p>
          <a:p>
            <a:pPr lvl="1"/>
            <a:r>
              <a:rPr lang="en-US" sz="3000" dirty="0"/>
              <a:t>How many heads do we expect?</a:t>
            </a:r>
          </a:p>
          <a:p>
            <a:pPr lvl="1"/>
            <a:endParaRPr lang="en-US" sz="3000" dirty="0"/>
          </a:p>
          <a:p>
            <a:pPr lvl="1"/>
            <a:r>
              <a:rPr lang="en-US" sz="3000" dirty="0"/>
              <a:t>What do we expect the variance and standard deviation to be?</a:t>
            </a:r>
          </a:p>
        </p:txBody>
      </p:sp>
    </p:spTree>
    <p:extLst>
      <p:ext uri="{BB962C8B-B14F-4D97-AF65-F5344CB8AC3E}">
        <p14:creationId xmlns:p14="http://schemas.microsoft.com/office/powerpoint/2010/main" val="3300178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342257C-FFFA-E731-7130-69B458F362A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2957757-E7C6-D5AE-43EA-5B3F68E421AE}"/>
              </a:ext>
            </a:extLst>
          </p:cNvPr>
          <p:cNvPicPr>
            <a:picLocks noChangeAspect="1"/>
          </p:cNvPicPr>
          <p:nvPr/>
        </p:nvPicPr>
        <p:blipFill>
          <a:blip r:embed="rId3"/>
          <a:stretch>
            <a:fillRect/>
          </a:stretch>
        </p:blipFill>
        <p:spPr>
          <a:xfrm>
            <a:off x="701871" y="1436800"/>
            <a:ext cx="10394497" cy="4616138"/>
          </a:xfrm>
          <a:prstGeom prst="rect">
            <a:avLst/>
          </a:prstGeom>
        </p:spPr>
      </p:pic>
    </p:spTree>
    <p:extLst>
      <p:ext uri="{BB962C8B-B14F-4D97-AF65-F5344CB8AC3E}">
        <p14:creationId xmlns:p14="http://schemas.microsoft.com/office/powerpoint/2010/main" val="17925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705D1B0-6905-1F21-2C09-A36BE4D4D309}"/>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68C7974-DF14-EA9E-802F-67ED2B1C3A99}"/>
              </a:ext>
            </a:extLst>
          </p:cNvPr>
          <p:cNvPicPr>
            <a:picLocks noGrp="1" noChangeAspect="1"/>
          </p:cNvPicPr>
          <p:nvPr>
            <p:ph idx="1"/>
          </p:nvPr>
        </p:nvPicPr>
        <p:blipFill>
          <a:blip r:embed="rId3"/>
          <a:stretch>
            <a:fillRect/>
          </a:stretch>
        </p:blipFill>
        <p:spPr>
          <a:xfrm>
            <a:off x="2435290" y="1378597"/>
            <a:ext cx="6586004" cy="4939503"/>
          </a:xfrm>
        </p:spPr>
      </p:pic>
    </p:spTree>
    <p:extLst>
      <p:ext uri="{BB962C8B-B14F-4D97-AF65-F5344CB8AC3E}">
        <p14:creationId xmlns:p14="http://schemas.microsoft.com/office/powerpoint/2010/main" val="3982524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41EE833-5C47-14EB-CF11-B7601D53863B}"/>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52C0975-8493-EDD0-6D24-034565D7EFE7}"/>
              </a:ext>
            </a:extLst>
          </p:cNvPr>
          <p:cNvSpPr>
            <a:spLocks noGrp="1"/>
          </p:cNvSpPr>
          <p:nvPr>
            <p:ph idx="1"/>
          </p:nvPr>
        </p:nvSpPr>
        <p:spPr>
          <a:xfrm>
            <a:off x="838200" y="1595535"/>
            <a:ext cx="10515600" cy="3517641"/>
          </a:xfrm>
        </p:spPr>
        <p:txBody>
          <a:bodyPr>
            <a:noAutofit/>
          </a:bodyPr>
          <a:lstStyle/>
          <a:p>
            <a:pPr marL="0" indent="0">
              <a:buNone/>
            </a:pPr>
            <a:r>
              <a:rPr lang="en-US" sz="2500" dirty="0"/>
              <a:t>For n = 2 flips:</a:t>
            </a:r>
          </a:p>
          <a:p>
            <a:pPr marL="0" indent="0">
              <a:buNone/>
            </a:pPr>
            <a:endParaRPr lang="en-US" sz="1000" dirty="0"/>
          </a:p>
          <a:p>
            <a:pPr lvl="1"/>
            <a:r>
              <a:rPr lang="en-US" sz="2500" dirty="0"/>
              <a:t>E(X) = 1</a:t>
            </a:r>
          </a:p>
          <a:p>
            <a:pPr lvl="1"/>
            <a:endParaRPr lang="en-US" sz="1000" dirty="0"/>
          </a:p>
          <a:p>
            <a:pPr lvl="1"/>
            <a:r>
              <a:rPr lang="en-US" sz="2500" dirty="0"/>
              <a:t>Var(X) = </a:t>
            </a:r>
            <a:r>
              <a:rPr lang="el-GR" sz="2500" dirty="0">
                <a:cs typeface="Arial" panose="020B0604020202020204" pitchFamily="34" charset="0"/>
              </a:rPr>
              <a:t>σ</a:t>
            </a:r>
            <a:r>
              <a:rPr lang="en-US" sz="2500" dirty="0">
                <a:cs typeface="Arial" panose="020B0604020202020204" pitchFamily="34" charset="0"/>
              </a:rPr>
              <a:t>^2 = </a:t>
            </a:r>
            <a:r>
              <a:rPr lang="en-US" sz="2500" dirty="0"/>
              <a:t>0.5</a:t>
            </a:r>
          </a:p>
          <a:p>
            <a:pPr lvl="1"/>
            <a:endParaRPr lang="en-US" sz="1000" dirty="0"/>
          </a:p>
          <a:p>
            <a:pPr lvl="1"/>
            <a:r>
              <a:rPr lang="en-US" sz="2500" dirty="0"/>
              <a:t>SD(X) = </a:t>
            </a:r>
            <a:r>
              <a:rPr lang="en-US" sz="2500" dirty="0">
                <a:cs typeface="Arial" panose="020B0604020202020204" pitchFamily="34" charset="0"/>
              </a:rPr>
              <a:t>σ = sqrt(0.5) = 0.707</a:t>
            </a:r>
            <a:endParaRPr lang="en-US" sz="2500" dirty="0"/>
          </a:p>
          <a:p>
            <a:pPr lvl="1"/>
            <a:endParaRPr lang="en-US" sz="2500" dirty="0"/>
          </a:p>
        </p:txBody>
      </p:sp>
    </p:spTree>
    <p:extLst>
      <p:ext uri="{BB962C8B-B14F-4D97-AF65-F5344CB8AC3E}">
        <p14:creationId xmlns:p14="http://schemas.microsoft.com/office/powerpoint/2010/main" val="166324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67556F0-89D6-2CF7-1FD9-5A45CD43B2DB}"/>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13DF4C0-5D41-AC5E-518A-0C940A869015}"/>
              </a:ext>
            </a:extLst>
          </p:cNvPr>
          <p:cNvSpPr>
            <a:spLocks noGrp="1"/>
          </p:cNvSpPr>
          <p:nvPr>
            <p:ph idx="1"/>
          </p:nvPr>
        </p:nvSpPr>
        <p:spPr>
          <a:xfrm>
            <a:off x="744894" y="1436527"/>
            <a:ext cx="10515600" cy="4376446"/>
          </a:xfrm>
        </p:spPr>
        <p:txBody>
          <a:bodyPr/>
          <a:lstStyle/>
          <a:p>
            <a:pPr marL="0" indent="0">
              <a:buNone/>
            </a:pPr>
            <a:r>
              <a:rPr lang="en-US" sz="2500" dirty="0"/>
              <a:t>In General, for n flips:</a:t>
            </a:r>
          </a:p>
          <a:p>
            <a:pPr marL="0" indent="0">
              <a:buNone/>
            </a:pPr>
            <a:endParaRPr lang="en-US" sz="1000" dirty="0"/>
          </a:p>
          <a:p>
            <a:pPr lvl="1"/>
            <a:r>
              <a:rPr lang="en-US" sz="2500" dirty="0"/>
              <a:t>E(X) = n * 0.5</a:t>
            </a:r>
          </a:p>
          <a:p>
            <a:pPr marL="457200" lvl="1" indent="0">
              <a:buNone/>
              <a:tabLst>
                <a:tab pos="685800" algn="l"/>
              </a:tabLst>
            </a:pPr>
            <a:r>
              <a:rPr lang="en-US" sz="2500" dirty="0"/>
              <a:t>	The expected value of a sum of independent random variables is the sum   	of their individual expected values.</a:t>
            </a:r>
          </a:p>
          <a:p>
            <a:pPr marL="457200" lvl="1" indent="0">
              <a:buNone/>
            </a:pPr>
            <a:endParaRPr lang="en-US" sz="1000" dirty="0"/>
          </a:p>
          <a:p>
            <a:pPr lvl="1"/>
            <a:r>
              <a:rPr lang="en-US" sz="2500" dirty="0"/>
              <a:t>Var(X) = </a:t>
            </a:r>
            <a:r>
              <a:rPr lang="el-GR" sz="2500" dirty="0">
                <a:cs typeface="Arial" panose="020B0604020202020204" pitchFamily="34" charset="0"/>
              </a:rPr>
              <a:t>σ</a:t>
            </a:r>
            <a:r>
              <a:rPr lang="en-US" sz="2500" dirty="0">
                <a:cs typeface="Arial" panose="020B0604020202020204" pitchFamily="34" charset="0"/>
              </a:rPr>
              <a:t>^2 = </a:t>
            </a:r>
            <a:r>
              <a:rPr lang="en-US" sz="2500" dirty="0"/>
              <a:t>n * 0.25</a:t>
            </a:r>
          </a:p>
          <a:p>
            <a:pPr marL="457200" lvl="1" indent="0">
              <a:buNone/>
              <a:tabLst>
                <a:tab pos="685800" algn="l"/>
              </a:tabLst>
            </a:pPr>
            <a:r>
              <a:rPr lang="en-US" sz="2500" dirty="0"/>
              <a:t>	The variance of a sum of </a:t>
            </a:r>
            <a:r>
              <a:rPr lang="en-US" sz="2500" u="sng" dirty="0"/>
              <a:t>independent</a:t>
            </a:r>
            <a:r>
              <a:rPr lang="en-US" sz="2500" dirty="0"/>
              <a:t> random variables is the sum of their 	individual variances.</a:t>
            </a:r>
          </a:p>
          <a:p>
            <a:pPr marL="457200" lvl="1" indent="0">
              <a:buNone/>
              <a:tabLst>
                <a:tab pos="685800" algn="l"/>
              </a:tabLst>
            </a:pPr>
            <a:endParaRPr lang="en-US" sz="1000" dirty="0"/>
          </a:p>
          <a:p>
            <a:pPr lvl="1">
              <a:tabLst>
                <a:tab pos="685800" algn="l"/>
              </a:tabLst>
            </a:pPr>
            <a:r>
              <a:rPr lang="en-US" sz="2500" dirty="0"/>
              <a:t>SD(X) = </a:t>
            </a:r>
            <a:r>
              <a:rPr lang="el-GR" sz="2500" dirty="0">
                <a:cs typeface="Arial" panose="020B0604020202020204" pitchFamily="34" charset="0"/>
              </a:rPr>
              <a:t>σ</a:t>
            </a:r>
            <a:r>
              <a:rPr lang="en-US" sz="2500" dirty="0">
                <a:cs typeface="Arial" panose="020B0604020202020204" pitchFamily="34" charset="0"/>
              </a:rPr>
              <a:t> = sqrt(n) * 0.5</a:t>
            </a:r>
            <a:endParaRPr lang="en-US" sz="2500" dirty="0"/>
          </a:p>
          <a:p>
            <a:pPr marL="0" indent="0">
              <a:buNone/>
            </a:pPr>
            <a:endParaRPr lang="en-US" dirty="0"/>
          </a:p>
        </p:txBody>
      </p:sp>
    </p:spTree>
    <p:extLst>
      <p:ext uri="{BB962C8B-B14F-4D97-AF65-F5344CB8AC3E}">
        <p14:creationId xmlns:p14="http://schemas.microsoft.com/office/powerpoint/2010/main" val="646399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15CC53B-3EE3-6AEB-B3C7-A6072FDD5B60}"/>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C4A804A-7820-5C61-A09C-D426EA735550}"/>
              </a:ext>
            </a:extLst>
          </p:cNvPr>
          <p:cNvPicPr>
            <a:picLocks noGrp="1" noChangeAspect="1"/>
          </p:cNvPicPr>
          <p:nvPr>
            <p:ph idx="1"/>
          </p:nvPr>
        </p:nvPicPr>
        <p:blipFill>
          <a:blip r:embed="rId3"/>
          <a:stretch>
            <a:fillRect/>
          </a:stretch>
        </p:blipFill>
        <p:spPr>
          <a:xfrm>
            <a:off x="1100306" y="1186249"/>
            <a:ext cx="9808040" cy="4843848"/>
          </a:xfrm>
          <a:prstGeom prst="rect">
            <a:avLst/>
          </a:prstGeom>
        </p:spPr>
      </p:pic>
    </p:spTree>
    <p:extLst>
      <p:ext uri="{BB962C8B-B14F-4D97-AF65-F5344CB8AC3E}">
        <p14:creationId xmlns:p14="http://schemas.microsoft.com/office/powerpoint/2010/main" val="2684178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7A7D89-6CFC-1DF4-DB12-C1987A144955}"/>
            </a:ext>
          </a:extLst>
        </p:cNvPr>
        <p:cNvGrpSpPr/>
        <p:nvPr/>
      </p:nvGrpSpPr>
      <p:grpSpPr>
        <a:xfrm>
          <a:off x="0" y="0"/>
          <a:ext cx="0" cy="0"/>
          <a:chOff x="0" y="0"/>
          <a:chExt cx="0" cy="0"/>
        </a:xfrm>
      </p:grpSpPr>
      <p:pic>
        <p:nvPicPr>
          <p:cNvPr id="5" name="Content Placeholder 4" descr="A graph of numbers and a number of heads&#10;&#10;Description automatically generated">
            <a:extLst>
              <a:ext uri="{FF2B5EF4-FFF2-40B4-BE49-F238E27FC236}">
                <a16:creationId xmlns:a16="http://schemas.microsoft.com/office/drawing/2014/main" id="{FA0EB527-EFB9-AB84-F559-1369C9F13571}"/>
              </a:ext>
            </a:extLst>
          </p:cNvPr>
          <p:cNvPicPr>
            <a:picLocks noGrp="1" noChangeAspect="1"/>
          </p:cNvPicPr>
          <p:nvPr>
            <p:ph idx="1"/>
          </p:nvPr>
        </p:nvPicPr>
        <p:blipFill>
          <a:blip r:embed="rId3"/>
          <a:stretch>
            <a:fillRect/>
          </a:stretch>
        </p:blipFill>
        <p:spPr>
          <a:xfrm>
            <a:off x="2369975" y="1179111"/>
            <a:ext cx="6663803" cy="4997852"/>
          </a:xfrm>
        </p:spPr>
      </p:pic>
    </p:spTree>
    <p:extLst>
      <p:ext uri="{BB962C8B-B14F-4D97-AF65-F5344CB8AC3E}">
        <p14:creationId xmlns:p14="http://schemas.microsoft.com/office/powerpoint/2010/main" val="1684204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CEEE8AC-3428-F681-F3FF-E173092425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C27F0B-FE76-FD72-44B1-E73A8829276E}"/>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Drake Was Successful</a:t>
            </a:r>
          </a:p>
        </p:txBody>
      </p:sp>
      <p:sp>
        <p:nvSpPr>
          <p:cNvPr id="3" name="Content Placeholder 2">
            <a:extLst>
              <a:ext uri="{FF2B5EF4-FFF2-40B4-BE49-F238E27FC236}">
                <a16:creationId xmlns:a16="http://schemas.microsoft.com/office/drawing/2014/main" id="{6262DCB7-CBA3-F194-60AE-0A01224E780A}"/>
              </a:ext>
            </a:extLst>
          </p:cNvPr>
          <p:cNvSpPr>
            <a:spLocks noGrp="1"/>
          </p:cNvSpPr>
          <p:nvPr>
            <p:ph idx="1"/>
          </p:nvPr>
        </p:nvSpPr>
        <p:spPr>
          <a:xfrm>
            <a:off x="586906" y="2775515"/>
            <a:ext cx="9463008" cy="3251280"/>
          </a:xfrm>
        </p:spPr>
        <p:txBody>
          <a:bodyPr/>
          <a:lstStyle/>
          <a:p>
            <a:r>
              <a:rPr lang="en-US" dirty="0"/>
              <a:t>The court ruled the agency was within its power in determining a transaction of interest.</a:t>
            </a:r>
          </a:p>
          <a:p>
            <a:r>
              <a:rPr lang="en-US" dirty="0"/>
              <a:t>The court ruled that the Listed Transaction was beyond the agency’s power.</a:t>
            </a:r>
          </a:p>
        </p:txBody>
      </p:sp>
    </p:spTree>
    <p:extLst>
      <p:ext uri="{BB962C8B-B14F-4D97-AF65-F5344CB8AC3E}">
        <p14:creationId xmlns:p14="http://schemas.microsoft.com/office/powerpoint/2010/main" val="2599941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1439C1F-A0B4-DEC6-2E34-EBEE5964DB68}"/>
            </a:ext>
          </a:extLst>
        </p:cNvPr>
        <p:cNvGrpSpPr/>
        <p:nvPr/>
      </p:nvGrpSpPr>
      <p:grpSpPr>
        <a:xfrm>
          <a:off x="0" y="0"/>
          <a:ext cx="0" cy="0"/>
          <a:chOff x="0" y="0"/>
          <a:chExt cx="0" cy="0"/>
        </a:xfrm>
      </p:grpSpPr>
      <p:pic>
        <p:nvPicPr>
          <p:cNvPr id="4" name="Content Placeholder 4" descr="A graph of numbers and a number of heads&#10;&#10;Description automatically generated">
            <a:extLst>
              <a:ext uri="{FF2B5EF4-FFF2-40B4-BE49-F238E27FC236}">
                <a16:creationId xmlns:a16="http://schemas.microsoft.com/office/drawing/2014/main" id="{BA3627D4-6E39-6B90-B607-41EB991BA5AB}"/>
              </a:ext>
            </a:extLst>
          </p:cNvPr>
          <p:cNvPicPr>
            <a:picLocks noGrp="1" noChangeAspect="1"/>
          </p:cNvPicPr>
          <p:nvPr>
            <p:ph idx="1"/>
          </p:nvPr>
        </p:nvPicPr>
        <p:blipFill>
          <a:blip r:embed="rId3"/>
          <a:stretch>
            <a:fillRect/>
          </a:stretch>
        </p:blipFill>
        <p:spPr>
          <a:xfrm>
            <a:off x="2584580" y="1246683"/>
            <a:ext cx="6721988" cy="5041491"/>
          </a:xfrm>
        </p:spPr>
      </p:pic>
    </p:spTree>
    <p:extLst>
      <p:ext uri="{BB962C8B-B14F-4D97-AF65-F5344CB8AC3E}">
        <p14:creationId xmlns:p14="http://schemas.microsoft.com/office/powerpoint/2010/main" val="2981620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FA918FC-0646-1FB5-02C9-71D3B31CC2CE}"/>
            </a:ext>
          </a:extLst>
        </p:cNvPr>
        <p:cNvGrpSpPr/>
        <p:nvPr/>
      </p:nvGrpSpPr>
      <p:grpSpPr>
        <a:xfrm>
          <a:off x="0" y="0"/>
          <a:ext cx="0" cy="0"/>
          <a:chOff x="0" y="0"/>
          <a:chExt cx="0" cy="0"/>
        </a:xfrm>
      </p:grpSpPr>
      <p:pic>
        <p:nvPicPr>
          <p:cNvPr id="5" name="Content Placeholder 4" descr="A graph of numbers and a number of heads&#10;&#10;Description automatically generated">
            <a:extLst>
              <a:ext uri="{FF2B5EF4-FFF2-40B4-BE49-F238E27FC236}">
                <a16:creationId xmlns:a16="http://schemas.microsoft.com/office/drawing/2014/main" id="{20793EC0-F51C-B631-77A8-CDB73AFE20AF}"/>
              </a:ext>
            </a:extLst>
          </p:cNvPr>
          <p:cNvPicPr>
            <a:picLocks noGrp="1" noChangeAspect="1"/>
          </p:cNvPicPr>
          <p:nvPr>
            <p:ph idx="1"/>
          </p:nvPr>
        </p:nvPicPr>
        <p:blipFill>
          <a:blip r:embed="rId3"/>
          <a:stretch>
            <a:fillRect/>
          </a:stretch>
        </p:blipFill>
        <p:spPr>
          <a:xfrm>
            <a:off x="2374900" y="1117996"/>
            <a:ext cx="6860646" cy="5145485"/>
          </a:xfrm>
        </p:spPr>
      </p:pic>
    </p:spTree>
    <p:extLst>
      <p:ext uri="{BB962C8B-B14F-4D97-AF65-F5344CB8AC3E}">
        <p14:creationId xmlns:p14="http://schemas.microsoft.com/office/powerpoint/2010/main" val="1369016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B7B158D-E6EC-085F-DA68-D11005441BDF}"/>
            </a:ext>
          </a:extLst>
        </p:cNvPr>
        <p:cNvGrpSpPr/>
        <p:nvPr/>
      </p:nvGrpSpPr>
      <p:grpSpPr>
        <a:xfrm>
          <a:off x="0" y="0"/>
          <a:ext cx="0" cy="0"/>
          <a:chOff x="0" y="0"/>
          <a:chExt cx="0" cy="0"/>
        </a:xfrm>
      </p:grpSpPr>
      <p:pic>
        <p:nvPicPr>
          <p:cNvPr id="5" name="Content Placeholder 4" descr="A graph of a number of heads&#10;&#10;Description automatically generated">
            <a:extLst>
              <a:ext uri="{FF2B5EF4-FFF2-40B4-BE49-F238E27FC236}">
                <a16:creationId xmlns:a16="http://schemas.microsoft.com/office/drawing/2014/main" id="{FB41AE24-CBFF-13E0-C5FC-9ADF61FBD18F}"/>
              </a:ext>
            </a:extLst>
          </p:cNvPr>
          <p:cNvPicPr>
            <a:picLocks noGrp="1" noChangeAspect="1"/>
          </p:cNvPicPr>
          <p:nvPr>
            <p:ph idx="1"/>
          </p:nvPr>
        </p:nvPicPr>
        <p:blipFill>
          <a:blip r:embed="rId3"/>
          <a:stretch>
            <a:fillRect/>
          </a:stretch>
        </p:blipFill>
        <p:spPr>
          <a:xfrm>
            <a:off x="2313991" y="1217555"/>
            <a:ext cx="6779900" cy="5084925"/>
          </a:xfrm>
        </p:spPr>
      </p:pic>
    </p:spTree>
    <p:extLst>
      <p:ext uri="{BB962C8B-B14F-4D97-AF65-F5344CB8AC3E}">
        <p14:creationId xmlns:p14="http://schemas.microsoft.com/office/powerpoint/2010/main" val="3546205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5C3668A-594E-9101-EFB5-9A083445024B}"/>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6212248-765C-EC12-4E18-2F0EF8A8B732}"/>
              </a:ext>
            </a:extLst>
          </p:cNvPr>
          <p:cNvPicPr>
            <a:picLocks noGrp="1" noChangeAspect="1"/>
          </p:cNvPicPr>
          <p:nvPr>
            <p:ph idx="1"/>
          </p:nvPr>
        </p:nvPicPr>
        <p:blipFill>
          <a:blip r:embed="rId3"/>
          <a:stretch>
            <a:fillRect/>
          </a:stretch>
        </p:blipFill>
        <p:spPr>
          <a:xfrm>
            <a:off x="1250172" y="1334530"/>
            <a:ext cx="9388996" cy="4413009"/>
          </a:xfrm>
          <a:prstGeom prst="rect">
            <a:avLst/>
          </a:prstGeom>
        </p:spPr>
      </p:pic>
    </p:spTree>
    <p:extLst>
      <p:ext uri="{BB962C8B-B14F-4D97-AF65-F5344CB8AC3E}">
        <p14:creationId xmlns:p14="http://schemas.microsoft.com/office/powerpoint/2010/main" val="4080246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6B91CCE-A43F-BC7F-1C81-C684C012994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BA538-6ABF-3AD6-C42B-779D464F87FF}"/>
              </a:ext>
            </a:extLst>
          </p:cNvPr>
          <p:cNvSpPr>
            <a:spLocks noGrp="1"/>
          </p:cNvSpPr>
          <p:nvPr>
            <p:ph idx="1"/>
          </p:nvPr>
        </p:nvSpPr>
        <p:spPr>
          <a:xfrm>
            <a:off x="838200" y="1523611"/>
            <a:ext cx="10515600" cy="2022021"/>
          </a:xfrm>
        </p:spPr>
        <p:txBody>
          <a:bodyPr/>
          <a:lstStyle/>
          <a:p>
            <a:pPr marL="0" indent="0">
              <a:buNone/>
            </a:pPr>
            <a:r>
              <a:rPr lang="en-US" dirty="0"/>
              <a:t>What would we see if, </a:t>
            </a:r>
            <a:r>
              <a:rPr lang="en-US" sz="3000" dirty="0"/>
              <a:t>instead of looking at the total number of heads (X), we looked at the total number of heads </a:t>
            </a:r>
            <a:r>
              <a:rPr lang="en-US" sz="3000" u="sng" dirty="0"/>
              <a:t>divided</a:t>
            </a:r>
            <a:r>
              <a:rPr lang="en-US" sz="3000" dirty="0"/>
              <a:t> by the number of flips (X/n)?  Or the average number of heads per flip?</a:t>
            </a:r>
            <a:endParaRPr lang="en-US" dirty="0"/>
          </a:p>
        </p:txBody>
      </p:sp>
    </p:spTree>
    <p:extLst>
      <p:ext uri="{BB962C8B-B14F-4D97-AF65-F5344CB8AC3E}">
        <p14:creationId xmlns:p14="http://schemas.microsoft.com/office/powerpoint/2010/main" val="2669041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B315FC-C881-7CE3-877F-E0F122341C37}"/>
            </a:ext>
          </a:extLst>
        </p:cNvPr>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8BB7546-52EA-92B9-FF99-663AA7941D61}"/>
              </a:ext>
            </a:extLst>
          </p:cNvPr>
          <p:cNvPicPr>
            <a:picLocks noGrp="1" noChangeAspect="1"/>
          </p:cNvPicPr>
          <p:nvPr>
            <p:ph idx="1"/>
          </p:nvPr>
        </p:nvPicPr>
        <p:blipFill>
          <a:blip r:embed="rId3"/>
          <a:stretch>
            <a:fillRect/>
          </a:stretch>
        </p:blipFill>
        <p:spPr>
          <a:xfrm>
            <a:off x="457199" y="1375815"/>
            <a:ext cx="11057942" cy="3726709"/>
          </a:xfrm>
          <a:prstGeom prst="rect">
            <a:avLst/>
          </a:prstGeom>
        </p:spPr>
      </p:pic>
    </p:spTree>
    <p:extLst>
      <p:ext uri="{BB962C8B-B14F-4D97-AF65-F5344CB8AC3E}">
        <p14:creationId xmlns:p14="http://schemas.microsoft.com/office/powerpoint/2010/main" val="1908556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600A52A-E00B-12E2-9430-CA1B6155C28E}"/>
            </a:ext>
          </a:extLst>
        </p:cNvPr>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51D41B3-B211-07CE-134A-9CB2F2F15737}"/>
              </a:ext>
            </a:extLst>
          </p:cNvPr>
          <p:cNvPicPr>
            <a:picLocks noGrp="1" noChangeAspect="1"/>
          </p:cNvPicPr>
          <p:nvPr>
            <p:ph idx="1"/>
          </p:nvPr>
        </p:nvPicPr>
        <p:blipFill>
          <a:blip r:embed="rId3"/>
          <a:stretch>
            <a:fillRect/>
          </a:stretch>
        </p:blipFill>
        <p:spPr>
          <a:xfrm>
            <a:off x="1749957" y="1235869"/>
            <a:ext cx="8181443" cy="5113402"/>
          </a:xfrm>
          <a:prstGeom prst="rect">
            <a:avLst/>
          </a:prstGeom>
        </p:spPr>
      </p:pic>
    </p:spTree>
    <p:extLst>
      <p:ext uri="{BB962C8B-B14F-4D97-AF65-F5344CB8AC3E}">
        <p14:creationId xmlns:p14="http://schemas.microsoft.com/office/powerpoint/2010/main" val="3558032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2DD66F0-6D35-17BF-B6D9-F05FB146E1A4}"/>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202872D-D8D0-DF20-E568-F7FFC9EF4C30}"/>
              </a:ext>
            </a:extLst>
          </p:cNvPr>
          <p:cNvPicPr>
            <a:picLocks noGrp="1" noChangeAspect="1"/>
          </p:cNvPicPr>
          <p:nvPr>
            <p:ph idx="1"/>
          </p:nvPr>
        </p:nvPicPr>
        <p:blipFill>
          <a:blip r:embed="rId3"/>
          <a:stretch>
            <a:fillRect/>
          </a:stretch>
        </p:blipFill>
        <p:spPr>
          <a:xfrm>
            <a:off x="2425894" y="1352861"/>
            <a:ext cx="6624800" cy="4968600"/>
          </a:xfrm>
          <a:prstGeom prst="rect">
            <a:avLst/>
          </a:prstGeom>
        </p:spPr>
      </p:pic>
    </p:spTree>
    <p:extLst>
      <p:ext uri="{BB962C8B-B14F-4D97-AF65-F5344CB8AC3E}">
        <p14:creationId xmlns:p14="http://schemas.microsoft.com/office/powerpoint/2010/main" val="584300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D07F15A-AAF2-FFB9-AE20-0DA02623ED5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F9E72B-7726-C318-666E-0928E9FA1E7A}"/>
              </a:ext>
            </a:extLst>
          </p:cNvPr>
          <p:cNvSpPr>
            <a:spLocks noGrp="1"/>
          </p:cNvSpPr>
          <p:nvPr>
            <p:ph idx="1"/>
          </p:nvPr>
        </p:nvSpPr>
        <p:spPr>
          <a:xfrm>
            <a:off x="838200" y="1306675"/>
            <a:ext cx="10515600" cy="5103456"/>
          </a:xfrm>
        </p:spPr>
        <p:txBody>
          <a:bodyPr>
            <a:normAutofit/>
          </a:bodyPr>
          <a:lstStyle/>
          <a:p>
            <a:pPr marL="0" indent="0">
              <a:buNone/>
            </a:pPr>
            <a:r>
              <a:rPr lang="en-US" sz="3000" dirty="0"/>
              <a:t>The sum of n independent identically distributed random variables (X) becomes normally distributed as n increases sufficiently.</a:t>
            </a:r>
          </a:p>
          <a:p>
            <a:pPr marL="0" indent="0">
              <a:buNone/>
            </a:pPr>
            <a:endParaRPr lang="en-US" sz="1000" dirty="0"/>
          </a:p>
          <a:p>
            <a:pPr marL="0" indent="0">
              <a:buNone/>
            </a:pPr>
            <a:r>
              <a:rPr lang="en-US" sz="3000" dirty="0"/>
              <a:t>Likewise, the average of n independent identically distributed random variables (X/n) becomes normally distributed as n increases sufficiently.</a:t>
            </a:r>
          </a:p>
          <a:p>
            <a:pPr marL="0" indent="0">
              <a:buNone/>
            </a:pPr>
            <a:endParaRPr lang="en-US" sz="1000" dirty="0"/>
          </a:p>
          <a:p>
            <a:pPr marL="0" indent="0">
              <a:buNone/>
            </a:pPr>
            <a:r>
              <a:rPr lang="en-US" sz="3000" dirty="0"/>
              <a:t>For a normal distribution, there is a</a:t>
            </a:r>
          </a:p>
          <a:p>
            <a:r>
              <a:rPr lang="en-US" sz="3000" dirty="0"/>
              <a:t>68.3% chance of being within one SD of the mean</a:t>
            </a:r>
          </a:p>
          <a:p>
            <a:r>
              <a:rPr lang="en-US" sz="3000" dirty="0"/>
              <a:t>95.4% chance of being within two</a:t>
            </a:r>
          </a:p>
          <a:p>
            <a:r>
              <a:rPr lang="en-US" sz="3000" dirty="0"/>
              <a:t>99.7% chance of being within three</a:t>
            </a:r>
          </a:p>
        </p:txBody>
      </p:sp>
    </p:spTree>
    <p:extLst>
      <p:ext uri="{BB962C8B-B14F-4D97-AF65-F5344CB8AC3E}">
        <p14:creationId xmlns:p14="http://schemas.microsoft.com/office/powerpoint/2010/main" val="3541849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66C0457-5AC0-10F0-B994-9F6B820E85B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60EB96-C3CC-B15C-B807-E4E1B23F027A}"/>
              </a:ext>
            </a:extLst>
          </p:cNvPr>
          <p:cNvSpPr>
            <a:spLocks noGrp="1"/>
          </p:cNvSpPr>
          <p:nvPr>
            <p:ph idx="1"/>
          </p:nvPr>
        </p:nvSpPr>
        <p:spPr>
          <a:xfrm>
            <a:off x="772886" y="1510976"/>
            <a:ext cx="10515600" cy="4115383"/>
          </a:xfrm>
        </p:spPr>
        <p:txBody>
          <a:bodyPr>
            <a:normAutofit/>
          </a:bodyPr>
          <a:lstStyle/>
          <a:p>
            <a:pPr marL="0" indent="0">
              <a:buNone/>
            </a:pPr>
            <a:r>
              <a:rPr lang="en-US" sz="2500" dirty="0"/>
              <a:t>Example of normal approximation:</a:t>
            </a:r>
          </a:p>
          <a:p>
            <a:pPr marL="0" indent="0">
              <a:buNone/>
            </a:pPr>
            <a:r>
              <a:rPr lang="en-US" sz="2500" dirty="0"/>
              <a:t>For n = 100 flips, E(X) = 50, and SD(X) = 5.  Therefore, there is a:</a:t>
            </a:r>
          </a:p>
          <a:p>
            <a:pPr lvl="1"/>
            <a:r>
              <a:rPr lang="en-US" sz="2500" dirty="0"/>
              <a:t>68.3% probability that X will be between 45 and 55</a:t>
            </a:r>
          </a:p>
          <a:p>
            <a:pPr lvl="1"/>
            <a:r>
              <a:rPr lang="en-US" sz="2500" dirty="0"/>
              <a:t>95.4% probability that X will be between 40 and 60</a:t>
            </a:r>
          </a:p>
          <a:p>
            <a:pPr lvl="1"/>
            <a:r>
              <a:rPr lang="en-US" sz="2500" dirty="0"/>
              <a:t>99.7% probability that X will be between 35 and 65.</a:t>
            </a:r>
          </a:p>
          <a:p>
            <a:pPr lvl="1"/>
            <a:endParaRPr lang="en-US" sz="2500" dirty="0"/>
          </a:p>
          <a:p>
            <a:pPr marL="0" indent="0">
              <a:buNone/>
            </a:pPr>
            <a:r>
              <a:rPr lang="en-US" sz="2500" dirty="0"/>
              <a:t>Likewise, the average number heads (X/n), for the n = 100 flips, has E(X/n) = 0.5, and SD(X/n) = 0.5/sqrt(n) = 0.05.  Therefore, there is a:</a:t>
            </a:r>
          </a:p>
          <a:p>
            <a:pPr lvl="1"/>
            <a:r>
              <a:rPr lang="en-US" sz="2500" dirty="0"/>
              <a:t>68.3% probability that X/n will be between 0.45 and 0.55, etc.</a:t>
            </a:r>
          </a:p>
          <a:p>
            <a:pPr lvl="1"/>
            <a:endParaRPr lang="en-US" sz="2500" dirty="0"/>
          </a:p>
        </p:txBody>
      </p:sp>
    </p:spTree>
    <p:extLst>
      <p:ext uri="{BB962C8B-B14F-4D97-AF65-F5344CB8AC3E}">
        <p14:creationId xmlns:p14="http://schemas.microsoft.com/office/powerpoint/2010/main" val="2216578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D3D57A-D005-6599-6C53-662722759A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6FE52A-576C-73F7-E583-5AA38273A137}"/>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General Rules on Reporting </a:t>
            </a:r>
          </a:p>
        </p:txBody>
      </p:sp>
      <p:sp>
        <p:nvSpPr>
          <p:cNvPr id="3" name="Content Placeholder 2">
            <a:extLst>
              <a:ext uri="{FF2B5EF4-FFF2-40B4-BE49-F238E27FC236}">
                <a16:creationId xmlns:a16="http://schemas.microsoft.com/office/drawing/2014/main" id="{1E8F21FC-A4BD-EB52-D297-9F0464E6C701}"/>
              </a:ext>
            </a:extLst>
          </p:cNvPr>
          <p:cNvSpPr>
            <a:spLocks noGrp="1"/>
          </p:cNvSpPr>
          <p:nvPr>
            <p:ph idx="1"/>
          </p:nvPr>
        </p:nvSpPr>
        <p:spPr>
          <a:xfrm>
            <a:off x="586906" y="2775515"/>
            <a:ext cx="9463008" cy="3251280"/>
          </a:xfrm>
        </p:spPr>
        <p:txBody>
          <a:bodyPr/>
          <a:lstStyle/>
          <a:p>
            <a:r>
              <a:rPr lang="en-US" dirty="0"/>
              <a:t>The US has a self-reporting tax system, which means taxpayers submit information to the IRS.</a:t>
            </a:r>
          </a:p>
          <a:p>
            <a:r>
              <a:rPr lang="en-US" dirty="0"/>
              <a:t>Because we use a self-reporting system, the IRS has broad authority to determine what transactions are reportable and mandate disclosure.</a:t>
            </a:r>
          </a:p>
          <a:p>
            <a:r>
              <a:rPr lang="en-US" dirty="0"/>
              <a:t>Taxpayers that participate in a “reportable” transaction must disclose additional information to the Treasury.</a:t>
            </a:r>
          </a:p>
          <a:p>
            <a:endParaRPr lang="en-US" dirty="0"/>
          </a:p>
          <a:p>
            <a:endParaRPr lang="en-US" dirty="0"/>
          </a:p>
        </p:txBody>
      </p:sp>
    </p:spTree>
    <p:extLst>
      <p:ext uri="{BB962C8B-B14F-4D97-AF65-F5344CB8AC3E}">
        <p14:creationId xmlns:p14="http://schemas.microsoft.com/office/powerpoint/2010/main" val="27450599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5B55B9B-9833-7B8F-DF1D-D5596B881F2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9980E9-BCF4-4259-9FA7-334C2436611D}"/>
              </a:ext>
            </a:extLst>
          </p:cNvPr>
          <p:cNvSpPr>
            <a:spLocks noGrp="1"/>
          </p:cNvSpPr>
          <p:nvPr>
            <p:ph idx="1"/>
          </p:nvPr>
        </p:nvSpPr>
        <p:spPr>
          <a:xfrm>
            <a:off x="670249" y="1243255"/>
            <a:ext cx="10515600" cy="5353488"/>
          </a:xfrm>
        </p:spPr>
        <p:txBody>
          <a:bodyPr>
            <a:normAutofit lnSpcReduction="10000"/>
          </a:bodyPr>
          <a:lstStyle/>
          <a:p>
            <a:pPr marL="0" indent="0">
              <a:buNone/>
            </a:pPr>
            <a:r>
              <a:rPr lang="en-US" dirty="0"/>
              <a:t>LLN Summarized:</a:t>
            </a:r>
          </a:p>
          <a:p>
            <a:pPr marL="0" indent="0">
              <a:buNone/>
            </a:pPr>
            <a:endParaRPr lang="en-US" sz="1000" dirty="0"/>
          </a:p>
          <a:p>
            <a:pPr marL="0" indent="0">
              <a:buNone/>
            </a:pPr>
            <a:r>
              <a:rPr lang="en-US" dirty="0"/>
              <a:t>Given an arbitrary underlying distribution with expected value </a:t>
            </a:r>
            <a:r>
              <a:rPr lang="el-GR" dirty="0">
                <a:latin typeface="Arial" panose="020B0604020202020204" pitchFamily="34" charset="0"/>
                <a:cs typeface="Arial" panose="020B0604020202020204" pitchFamily="34" charset="0"/>
              </a:rPr>
              <a:t>μ</a:t>
            </a:r>
            <a:r>
              <a:rPr lang="en-US" dirty="0"/>
              <a:t> and standard deviation </a:t>
            </a:r>
            <a:r>
              <a:rPr lang="el-GR" dirty="0">
                <a:latin typeface="Arial" panose="020B0604020202020204" pitchFamily="34" charset="0"/>
                <a:cs typeface="Arial" panose="020B0604020202020204" pitchFamily="34" charset="0"/>
              </a:rPr>
              <a:t>σ</a:t>
            </a:r>
            <a:r>
              <a:rPr lang="en-US" dirty="0"/>
              <a:t>.  If we take n </a:t>
            </a:r>
            <a:r>
              <a:rPr lang="en-US" u="sng" dirty="0"/>
              <a:t>independent</a:t>
            </a:r>
            <a:r>
              <a:rPr lang="en-US" dirty="0"/>
              <a:t> samples from the underlying distribution, add the results to get the sum X, and divide by the number of samples to get the average (X/n), we have:</a:t>
            </a:r>
          </a:p>
          <a:p>
            <a:pPr marL="0" indent="0">
              <a:buNone/>
            </a:pPr>
            <a:r>
              <a:rPr lang="en-US" dirty="0"/>
              <a:t>E(X/n) = </a:t>
            </a:r>
            <a:r>
              <a:rPr lang="en-US" dirty="0">
                <a:latin typeface="Arial" panose="020B0604020202020204" pitchFamily="34" charset="0"/>
                <a:cs typeface="Arial" panose="020B0604020202020204" pitchFamily="34" charset="0"/>
              </a:rPr>
              <a:t>μ</a:t>
            </a:r>
          </a:p>
          <a:p>
            <a:pPr marL="0" indent="0">
              <a:buNone/>
            </a:pPr>
            <a:r>
              <a:rPr lang="en-US" dirty="0"/>
              <a:t>SD(X/n) = </a:t>
            </a:r>
            <a:r>
              <a:rPr lang="el-GR" dirty="0">
                <a:latin typeface="Arial" panose="020B0604020202020204" pitchFamily="34" charset="0"/>
                <a:cs typeface="Arial" panose="020B0604020202020204" pitchFamily="34" charset="0"/>
              </a:rPr>
              <a:t>σ</a:t>
            </a:r>
            <a:r>
              <a:rPr lang="en-US" dirty="0"/>
              <a:t>/sqrt(n)</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dirty="0"/>
              <a:t>The process risk, or inherent uncertainty of the results for a single coin flip, say, can be diversified away, and we can be very certain of the results for larger numbers of flips.</a:t>
            </a:r>
          </a:p>
          <a:p>
            <a:pPr marL="0" indent="0">
              <a:buNone/>
            </a:pPr>
            <a:endParaRPr lang="en-US" sz="1000" dirty="0"/>
          </a:p>
          <a:p>
            <a:pPr marL="0" indent="0">
              <a:buNone/>
            </a:pPr>
            <a:r>
              <a:rPr lang="en-US" dirty="0"/>
              <a:t>Furthermore, X/n approaches a normal distribution as n increases.</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27211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1B2528C-A5A5-95E4-026A-C28585AA844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F97626-B21E-1B1A-88EE-E7608F47360A}"/>
              </a:ext>
            </a:extLst>
          </p:cNvPr>
          <p:cNvSpPr>
            <a:spLocks noGrp="1"/>
          </p:cNvSpPr>
          <p:nvPr>
            <p:ph idx="1"/>
          </p:nvPr>
        </p:nvSpPr>
        <p:spPr>
          <a:xfrm>
            <a:off x="763555" y="1366741"/>
            <a:ext cx="10515600" cy="2533456"/>
          </a:xfrm>
        </p:spPr>
        <p:txBody>
          <a:bodyPr>
            <a:normAutofit/>
          </a:bodyPr>
          <a:lstStyle/>
          <a:p>
            <a:pPr marL="0" indent="0">
              <a:buNone/>
            </a:pPr>
            <a:r>
              <a:rPr lang="en-US" dirty="0"/>
              <a:t>LLN applies when:</a:t>
            </a:r>
          </a:p>
          <a:p>
            <a:pPr marL="0" indent="0">
              <a:buNone/>
            </a:pPr>
            <a:endParaRPr lang="en-US" sz="1000" dirty="0"/>
          </a:p>
          <a:p>
            <a:r>
              <a:rPr lang="en-US" dirty="0"/>
              <a:t>We know the parameters of the underlying distribution.</a:t>
            </a:r>
          </a:p>
          <a:p>
            <a:endParaRPr lang="en-US" sz="1000" dirty="0"/>
          </a:p>
          <a:p>
            <a:r>
              <a:rPr lang="en-US" dirty="0"/>
              <a:t>Successive samples from the distribution are </a:t>
            </a:r>
            <a:r>
              <a:rPr lang="en-US" u="sng" dirty="0"/>
              <a:t>independent</a:t>
            </a:r>
            <a:r>
              <a:rPr lang="en-US" dirty="0"/>
              <a:t>.</a:t>
            </a:r>
          </a:p>
          <a:p>
            <a:endParaRPr lang="en-US" dirty="0"/>
          </a:p>
        </p:txBody>
      </p:sp>
    </p:spTree>
    <p:extLst>
      <p:ext uri="{BB962C8B-B14F-4D97-AF65-F5344CB8AC3E}">
        <p14:creationId xmlns:p14="http://schemas.microsoft.com/office/powerpoint/2010/main" val="30126343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177810A-04A6-A9B8-037E-F894E33046C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200DE-03D2-CF96-FDD2-5A9F38CFA62C}"/>
              </a:ext>
            </a:extLst>
          </p:cNvPr>
          <p:cNvSpPr>
            <a:spLocks noGrp="1"/>
          </p:cNvSpPr>
          <p:nvPr>
            <p:ph idx="1"/>
          </p:nvPr>
        </p:nvSpPr>
        <p:spPr>
          <a:xfrm>
            <a:off x="744894" y="1546744"/>
            <a:ext cx="10515600" cy="4368864"/>
          </a:xfrm>
        </p:spPr>
        <p:txBody>
          <a:bodyPr>
            <a:normAutofit/>
          </a:bodyPr>
          <a:lstStyle/>
          <a:p>
            <a:pPr marL="0" indent="0">
              <a:buNone/>
            </a:pPr>
            <a:r>
              <a:rPr lang="en-US" dirty="0"/>
              <a:t>Conditions for LLN are well satisfied for a casino offering slot machines.</a:t>
            </a:r>
          </a:p>
          <a:p>
            <a:pPr marL="0" indent="0">
              <a:buNone/>
            </a:pPr>
            <a:r>
              <a:rPr lang="en-US" dirty="0"/>
              <a:t>The possible payouts for a single pull and their associated probabilities are chosen by the game designers and the casino owners.  </a:t>
            </a:r>
          </a:p>
          <a:p>
            <a:pPr marL="0" indent="0">
              <a:buNone/>
            </a:pPr>
            <a:r>
              <a:rPr lang="en-US" dirty="0"/>
              <a:t>These result in:</a:t>
            </a:r>
          </a:p>
          <a:p>
            <a:pPr lvl="1"/>
            <a:r>
              <a:rPr lang="en-US" sz="2000" dirty="0"/>
              <a:t>A certain expected payout percentage (as a percent of the amount bet), e.g., 94%.</a:t>
            </a:r>
          </a:p>
          <a:p>
            <a:pPr lvl="1"/>
            <a:r>
              <a:rPr lang="en-US" sz="2000" dirty="0"/>
              <a:t>A certain standard deviation in the payout percentage, for a single pull, e.g., 1000%.</a:t>
            </a:r>
          </a:p>
          <a:p>
            <a:pPr lvl="1"/>
            <a:r>
              <a:rPr lang="en-US" sz="2000" dirty="0"/>
              <a:t>The results of successive pulls are independent.</a:t>
            </a:r>
          </a:p>
          <a:p>
            <a:pPr marL="0" indent="0">
              <a:buNone/>
            </a:pPr>
            <a:r>
              <a:rPr lang="en-US" dirty="0"/>
              <a:t>The inherent uncertainty of the results from a single pull can be diversified away, with a large number of pulls, and the casino can be very certain of its results.</a:t>
            </a:r>
          </a:p>
          <a:p>
            <a:endParaRPr lang="en-US" dirty="0"/>
          </a:p>
        </p:txBody>
      </p:sp>
    </p:spTree>
    <p:extLst>
      <p:ext uri="{BB962C8B-B14F-4D97-AF65-F5344CB8AC3E}">
        <p14:creationId xmlns:p14="http://schemas.microsoft.com/office/powerpoint/2010/main" val="3349361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4DEB6B7-023C-0B13-83F8-F7D96E53A6E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2ADB28-CBB2-D683-045A-A49EA6AE31A7}"/>
              </a:ext>
            </a:extLst>
          </p:cNvPr>
          <p:cNvSpPr>
            <a:spLocks noGrp="1"/>
          </p:cNvSpPr>
          <p:nvPr>
            <p:ph idx="1"/>
          </p:nvPr>
        </p:nvSpPr>
        <p:spPr>
          <a:xfrm>
            <a:off x="772886" y="1601368"/>
            <a:ext cx="10515600" cy="2793352"/>
          </a:xfrm>
        </p:spPr>
        <p:txBody>
          <a:bodyPr>
            <a:normAutofit fontScale="92500" lnSpcReduction="10000"/>
          </a:bodyPr>
          <a:lstStyle/>
          <a:p>
            <a:pPr marL="0" indent="0">
              <a:buNone/>
            </a:pPr>
            <a:r>
              <a:rPr lang="en-US" dirty="0"/>
              <a:t>Moral differences aside, a casino is not entirely like an insurance company:</a:t>
            </a:r>
          </a:p>
          <a:p>
            <a:pPr marL="0" indent="0">
              <a:buNone/>
            </a:pPr>
            <a:endParaRPr lang="en-US" sz="1000" dirty="0"/>
          </a:p>
          <a:p>
            <a:pPr marL="514350" indent="-514350">
              <a:buNone/>
              <a:tabLst>
                <a:tab pos="514350" algn="l"/>
              </a:tabLst>
            </a:pPr>
            <a:r>
              <a:rPr lang="en-US" dirty="0"/>
              <a:t>1.)	The parameters underlying (our model of) the insurance process are not known.</a:t>
            </a:r>
          </a:p>
          <a:p>
            <a:pPr marL="514350" indent="-514350">
              <a:buNone/>
              <a:tabLst>
                <a:tab pos="514350" algn="l"/>
              </a:tabLst>
            </a:pPr>
            <a:endParaRPr lang="en-US" sz="1000" dirty="0"/>
          </a:p>
          <a:p>
            <a:pPr marL="514350" indent="-514350">
              <a:buNone/>
              <a:tabLst>
                <a:tab pos="514350" algn="l"/>
              </a:tabLst>
            </a:pPr>
            <a:r>
              <a:rPr lang="en-US" dirty="0"/>
              <a:t>2.)	Losses under different policies may not be (fully) independent.</a:t>
            </a:r>
          </a:p>
          <a:p>
            <a:endParaRPr lang="en-US" sz="1000" dirty="0"/>
          </a:p>
          <a:p>
            <a:pPr marL="514350" indent="-514350">
              <a:buNone/>
              <a:tabLst>
                <a:tab pos="514350" algn="l"/>
              </a:tabLst>
            </a:pPr>
            <a:r>
              <a:rPr lang="en-US" dirty="0"/>
              <a:t>	</a:t>
            </a:r>
          </a:p>
          <a:p>
            <a:pPr marL="514350" indent="-514350">
              <a:buNone/>
              <a:tabLst>
                <a:tab pos="514350" algn="l"/>
              </a:tabLst>
            </a:pPr>
            <a:endParaRPr lang="en-US" dirty="0"/>
          </a:p>
          <a:p>
            <a:pPr marL="514350" indent="-514350">
              <a:buNone/>
              <a:tabLst>
                <a:tab pos="514350" algn="l"/>
              </a:tabLst>
            </a:pPr>
            <a:endParaRPr lang="en-US" dirty="0"/>
          </a:p>
        </p:txBody>
      </p:sp>
    </p:spTree>
    <p:extLst>
      <p:ext uri="{BB962C8B-B14F-4D97-AF65-F5344CB8AC3E}">
        <p14:creationId xmlns:p14="http://schemas.microsoft.com/office/powerpoint/2010/main" val="1503375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3CAE9E7-70A0-406A-B95E-2055B8A7CE4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4F550-A759-3623-E647-8708CDFCCD28}"/>
              </a:ext>
            </a:extLst>
          </p:cNvPr>
          <p:cNvSpPr>
            <a:spLocks noGrp="1"/>
          </p:cNvSpPr>
          <p:nvPr>
            <p:ph idx="1"/>
          </p:nvPr>
        </p:nvSpPr>
        <p:spPr>
          <a:xfrm>
            <a:off x="726233" y="1445857"/>
            <a:ext cx="10515600" cy="4348454"/>
          </a:xfrm>
        </p:spPr>
        <p:txBody>
          <a:bodyPr>
            <a:normAutofit/>
          </a:bodyPr>
          <a:lstStyle/>
          <a:p>
            <a:pPr marL="0" indent="0">
              <a:buNone/>
            </a:pPr>
            <a:r>
              <a:rPr lang="en-US" dirty="0"/>
              <a:t>Expected losses during a prospective occurrence period are estimated based on past losses during an historical occurrence experience period.</a:t>
            </a:r>
          </a:p>
          <a:p>
            <a:pPr marL="514350" indent="-514350">
              <a:buNone/>
              <a:tabLst>
                <a:tab pos="514350" algn="l"/>
              </a:tabLst>
            </a:pPr>
            <a:endParaRPr lang="en-US" sz="1000" dirty="0"/>
          </a:p>
          <a:p>
            <a:r>
              <a:rPr lang="en-US" dirty="0"/>
              <a:t>Actual losses during the experience period are subject to process risk.  (Maybe we observed heads 0.48 percent of the time rather than 0.50)</a:t>
            </a:r>
          </a:p>
          <a:p>
            <a:r>
              <a:rPr lang="en-US" dirty="0"/>
              <a:t>Actual losses during the experience period generally are not known. Actuaries may still be applying LDFs to estimate the ultimate cost of claims from the experience period (when all claims are closed).</a:t>
            </a:r>
          </a:p>
          <a:p>
            <a:r>
              <a:rPr lang="en-US" dirty="0"/>
              <a:t>Adjusting historical experience to the prospective period usually requires applying some trend, which is subject to mis-estimation.</a:t>
            </a:r>
          </a:p>
          <a:p>
            <a:endParaRPr lang="en-US" dirty="0"/>
          </a:p>
        </p:txBody>
      </p:sp>
    </p:spTree>
    <p:extLst>
      <p:ext uri="{BB962C8B-B14F-4D97-AF65-F5344CB8AC3E}">
        <p14:creationId xmlns:p14="http://schemas.microsoft.com/office/powerpoint/2010/main" val="8463453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539A3F6-6A69-7137-6CB5-0775A0D3D6AE}"/>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C18B926-82A3-D085-C627-0BD679CF70B1}"/>
              </a:ext>
            </a:extLst>
          </p:cNvPr>
          <p:cNvSpPr>
            <a:spLocks noGrp="1"/>
          </p:cNvSpPr>
          <p:nvPr>
            <p:ph idx="1"/>
          </p:nvPr>
        </p:nvSpPr>
        <p:spPr>
          <a:xfrm>
            <a:off x="838200" y="1530610"/>
            <a:ext cx="10515600" cy="3116036"/>
          </a:xfrm>
        </p:spPr>
        <p:txBody>
          <a:bodyPr/>
          <a:lstStyle/>
          <a:p>
            <a:pPr marL="0" indent="0">
              <a:buNone/>
            </a:pPr>
            <a:r>
              <a:rPr lang="en-US" dirty="0"/>
              <a:t>Losses under different policies may be correlated to some degree.</a:t>
            </a:r>
          </a:p>
          <a:p>
            <a:pPr marL="0" indent="0">
              <a:buNone/>
            </a:pPr>
            <a:endParaRPr lang="en-US" sz="1000" dirty="0"/>
          </a:p>
          <a:p>
            <a:r>
              <a:rPr lang="en-US" dirty="0"/>
              <a:t>For property coverages, the occurrence of a NWS may cause losses on many policies simultaneously, resulting in strong correlation.</a:t>
            </a:r>
          </a:p>
          <a:p>
            <a:endParaRPr lang="en-US" sz="1000" dirty="0"/>
          </a:p>
          <a:p>
            <a:r>
              <a:rPr lang="en-US" dirty="0"/>
              <a:t>Losses on different policies may be affected by a change in the legal environment.</a:t>
            </a:r>
          </a:p>
        </p:txBody>
      </p:sp>
    </p:spTree>
    <p:extLst>
      <p:ext uri="{BB962C8B-B14F-4D97-AF65-F5344CB8AC3E}">
        <p14:creationId xmlns:p14="http://schemas.microsoft.com/office/powerpoint/2010/main" val="14096537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6F234AB-3D48-62D2-93EE-6AA0F6D2ADF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318189-4FC6-1C10-AD9F-97B2036715D6}"/>
              </a:ext>
            </a:extLst>
          </p:cNvPr>
          <p:cNvSpPr>
            <a:spLocks noGrp="1"/>
          </p:cNvSpPr>
          <p:nvPr>
            <p:ph idx="1"/>
          </p:nvPr>
        </p:nvSpPr>
        <p:spPr>
          <a:xfrm>
            <a:off x="838200" y="1595341"/>
            <a:ext cx="10515600" cy="3844407"/>
          </a:xfrm>
        </p:spPr>
        <p:txBody>
          <a:bodyPr/>
          <a:lstStyle/>
          <a:p>
            <a:pPr marL="0" indent="0">
              <a:buNone/>
            </a:pPr>
            <a:r>
              <a:rPr lang="en-US" dirty="0"/>
              <a:t>We might be estimating an underlying loss potential of $50 per risk, when the true underlying loss potential might be $60.</a:t>
            </a:r>
          </a:p>
          <a:p>
            <a:pPr marL="0" indent="0">
              <a:buNone/>
            </a:pPr>
            <a:endParaRPr lang="en-US" sz="1000" dirty="0"/>
          </a:p>
          <a:p>
            <a:pPr marL="0" indent="0">
              <a:buNone/>
            </a:pPr>
            <a:r>
              <a:rPr lang="en-US" dirty="0"/>
              <a:t>This is akin to the old adage about buying eggs at 10</a:t>
            </a:r>
            <a:r>
              <a:rPr lang="en-US" dirty="0">
                <a:cs typeface="Arial" panose="020B0604020202020204" pitchFamily="34" charset="0"/>
              </a:rPr>
              <a:t>¢ a piece, selling them for $1 a dozen, and making up the difference on volume.</a:t>
            </a:r>
          </a:p>
          <a:p>
            <a:pPr marL="0" indent="0">
              <a:buNone/>
            </a:pPr>
            <a:endParaRPr lang="en-US" sz="1000" dirty="0">
              <a:cs typeface="Arial" panose="020B0604020202020204" pitchFamily="34" charset="0"/>
            </a:endParaRPr>
          </a:p>
          <a:p>
            <a:pPr marL="0" indent="0">
              <a:buNone/>
            </a:pPr>
            <a:r>
              <a:rPr lang="en-US" dirty="0">
                <a:cs typeface="Arial" panose="020B0604020202020204" pitchFamily="34" charset="0"/>
              </a:rPr>
              <a:t>If an insurance company underestimates the rate needed for a given class of insureds, writing more of them will not ameliorate the issue, rather it will exacerbate it proportionally.</a:t>
            </a:r>
          </a:p>
          <a:p>
            <a:pPr marL="0" indent="0">
              <a:buNone/>
            </a:pPr>
            <a:endParaRPr lang="en-US" dirty="0"/>
          </a:p>
        </p:txBody>
      </p:sp>
    </p:spTree>
    <p:extLst>
      <p:ext uri="{BB962C8B-B14F-4D97-AF65-F5344CB8AC3E}">
        <p14:creationId xmlns:p14="http://schemas.microsoft.com/office/powerpoint/2010/main" val="2802276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B08248-DBDF-CA8E-0727-CE433A6F1B0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539108-A8D6-CCDD-02AB-1A807FA5BE16}"/>
              </a:ext>
            </a:extLst>
          </p:cNvPr>
          <p:cNvSpPr>
            <a:spLocks noGrp="1"/>
          </p:cNvSpPr>
          <p:nvPr>
            <p:ph idx="1"/>
          </p:nvPr>
        </p:nvSpPr>
        <p:spPr>
          <a:xfrm>
            <a:off x="904874" y="1492315"/>
            <a:ext cx="10448925" cy="4737035"/>
          </a:xfrm>
        </p:spPr>
        <p:txBody>
          <a:bodyPr>
            <a:normAutofit lnSpcReduction="10000"/>
          </a:bodyPr>
          <a:lstStyle/>
          <a:p>
            <a:pPr marL="0" indent="0">
              <a:buNone/>
            </a:pPr>
            <a:r>
              <a:rPr lang="en-US" dirty="0"/>
              <a:t>Modeling aggregate losses as a composite process - where the number of claims is a random variable with a given expected value, and the severity of each claim is independent and has a certain expected value and standard deviation - is a common practice.</a:t>
            </a:r>
          </a:p>
          <a:p>
            <a:pPr marL="0" indent="0">
              <a:buNone/>
            </a:pPr>
            <a:endParaRPr lang="en-US" sz="1000" dirty="0"/>
          </a:p>
          <a:p>
            <a:pPr marL="0" indent="0">
              <a:buNone/>
            </a:pPr>
            <a:r>
              <a:rPr lang="en-US" dirty="0"/>
              <a:t>Actuaries commonly do this to estimate the aggregate loss distribution during a prospective period.  This helps see how aggregate losses may vary around their expected value.</a:t>
            </a:r>
          </a:p>
          <a:p>
            <a:pPr marL="0" indent="0">
              <a:buNone/>
            </a:pPr>
            <a:endParaRPr lang="en-US" sz="1000" dirty="0"/>
          </a:p>
          <a:p>
            <a:pPr marL="0" indent="0">
              <a:buNone/>
            </a:pPr>
            <a:r>
              <a:rPr lang="en-US" dirty="0"/>
              <a:t>This process is subject to the same limitations discussed for the law of large numbers:  The values of associated parameters may not be known (exactly), and different claims may not be (completely) independent.</a:t>
            </a:r>
          </a:p>
        </p:txBody>
      </p:sp>
    </p:spTree>
    <p:extLst>
      <p:ext uri="{BB962C8B-B14F-4D97-AF65-F5344CB8AC3E}">
        <p14:creationId xmlns:p14="http://schemas.microsoft.com/office/powerpoint/2010/main" val="8071277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69D1183-2502-7EB5-F97F-3A36B213D64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5CE3B7-A91D-88D2-0AA5-8AC1648F7600}"/>
              </a:ext>
            </a:extLst>
          </p:cNvPr>
          <p:cNvSpPr>
            <a:spLocks noGrp="1"/>
          </p:cNvSpPr>
          <p:nvPr>
            <p:ph idx="1"/>
          </p:nvPr>
        </p:nvSpPr>
        <p:spPr>
          <a:xfrm>
            <a:off x="838200" y="1620352"/>
            <a:ext cx="10515600" cy="4351338"/>
          </a:xfrm>
        </p:spPr>
        <p:txBody>
          <a:bodyPr/>
          <a:lstStyle/>
          <a:p>
            <a:pPr marL="0" indent="0">
              <a:buNone/>
            </a:pPr>
            <a:r>
              <a:rPr lang="en-US" kern="100" dirty="0">
                <a:effectLst/>
                <a:ea typeface="Aptos" panose="020B0004020202020204" pitchFamily="34" charset="0"/>
                <a:cs typeface="Times New Roman" panose="02020603050405020304" pitchFamily="18" charset="0"/>
              </a:rPr>
              <a:t>Insurance regulators and actuaries are not (typically) asking the question of whether there are a sufficient number of insureds to achieve risk distribution, under the theory that all process risk will be sufficiently diversified away at that point (while ignoring parameter risk).</a:t>
            </a:r>
          </a:p>
          <a:p>
            <a:pPr marL="0" indent="0">
              <a:buNone/>
            </a:pPr>
            <a:endParaRPr lang="en-US" sz="1000" kern="100" dirty="0">
              <a:effectLst/>
              <a:ea typeface="Aptos" panose="020B0004020202020204" pitchFamily="34" charset="0"/>
              <a:cs typeface="Times New Roman" panose="02020603050405020304" pitchFamily="18" charset="0"/>
            </a:endParaRPr>
          </a:p>
          <a:p>
            <a:pPr marL="0" indent="0">
              <a:buNone/>
            </a:pPr>
            <a:r>
              <a:rPr lang="en-US" u="sng" kern="100" dirty="0">
                <a:effectLst/>
                <a:ea typeface="Aptos" panose="020B0004020202020204" pitchFamily="34" charset="0"/>
                <a:cs typeface="Times New Roman" panose="02020603050405020304" pitchFamily="18" charset="0"/>
              </a:rPr>
              <a:t>Rather, insurance regulators and actuaries are concerned with premium rates, reserve levels, and supporting capital or surplus being adequate to reasonably ensure the functioning of the insurance system.</a:t>
            </a:r>
          </a:p>
          <a:p>
            <a:endParaRPr lang="en-US" dirty="0"/>
          </a:p>
        </p:txBody>
      </p:sp>
    </p:spTree>
    <p:extLst>
      <p:ext uri="{BB962C8B-B14F-4D97-AF65-F5344CB8AC3E}">
        <p14:creationId xmlns:p14="http://schemas.microsoft.com/office/powerpoint/2010/main" val="2666409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3F92AD0-23AC-AB19-4341-6F1773EC5164}"/>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C4614A0-1FE1-5940-CCBE-9BDD46A24F27}"/>
              </a:ext>
            </a:extLst>
          </p:cNvPr>
          <p:cNvSpPr>
            <a:spLocks noGrp="1"/>
          </p:cNvSpPr>
          <p:nvPr>
            <p:ph idx="1"/>
          </p:nvPr>
        </p:nvSpPr>
        <p:spPr>
          <a:xfrm>
            <a:off x="838200" y="1329418"/>
            <a:ext cx="10515600" cy="5043488"/>
          </a:xfrm>
        </p:spPr>
        <p:txBody>
          <a:bodyPr>
            <a:normAutofit/>
          </a:bodyPr>
          <a:lstStyle/>
          <a:p>
            <a:pPr marL="0" indent="0">
              <a:buNone/>
            </a:pPr>
            <a:r>
              <a:rPr lang="en-US" dirty="0"/>
              <a:t>CAS Statement of Principles Regarding Property and Casualty Insurance Ratemaking:</a:t>
            </a:r>
          </a:p>
          <a:p>
            <a:pPr marL="0" indent="0">
              <a:buNone/>
            </a:pPr>
            <a:endParaRPr lang="en-US" sz="1000" dirty="0"/>
          </a:p>
          <a:p>
            <a:pPr marL="457200" marR="457200">
              <a:lnSpc>
                <a:spcPct val="107000"/>
              </a:lnSpc>
              <a:spcBef>
                <a:spcPts val="0"/>
              </a:spcBef>
              <a:spcAft>
                <a:spcPts val="800"/>
              </a:spcAft>
            </a:pPr>
            <a:r>
              <a:rPr lang="en-US" kern="100" dirty="0">
                <a:effectLst/>
                <a:ea typeface="Aptos" panose="020B0004020202020204" pitchFamily="34" charset="0"/>
                <a:cs typeface="Times New Roman" panose="02020603050405020304" pitchFamily="18" charset="0"/>
              </a:rPr>
              <a:t>A rate is an estimate of the expected value of future costs.  </a:t>
            </a:r>
            <a:r>
              <a:rPr lang="en-US" u="sng" kern="100" dirty="0">
                <a:effectLst/>
                <a:ea typeface="Aptos" panose="020B0004020202020204" pitchFamily="34" charset="0"/>
                <a:cs typeface="Times New Roman" panose="02020603050405020304" pitchFamily="18" charset="0"/>
              </a:rPr>
              <a:t>Ratemaking should provide for all costs so that the insurance system is financially sound</a:t>
            </a:r>
            <a:r>
              <a:rPr lang="en-US" kern="100" dirty="0">
                <a:effectLst/>
                <a:ea typeface="Aptos" panose="020B0004020202020204" pitchFamily="34" charset="0"/>
                <a:cs typeface="Times New Roman" panose="02020603050405020304" pitchFamily="18" charset="0"/>
              </a:rPr>
              <a:t>.</a:t>
            </a:r>
          </a:p>
          <a:p>
            <a:pPr marL="457200" marR="457200">
              <a:lnSpc>
                <a:spcPct val="107000"/>
              </a:lnSpc>
              <a:spcBef>
                <a:spcPts val="0"/>
              </a:spcBef>
              <a:spcAft>
                <a:spcPts val="800"/>
              </a:spcAft>
            </a:pPr>
            <a:endParaRPr lang="en-US" sz="1000" kern="100" dirty="0">
              <a:effectLst/>
              <a:ea typeface="Aptos" panose="020B0004020202020204" pitchFamily="34" charset="0"/>
              <a:cs typeface="Times New Roman" panose="02020603050405020304" pitchFamily="18" charset="0"/>
            </a:endParaRPr>
          </a:p>
          <a:p>
            <a:pPr marL="457200" marR="457200">
              <a:lnSpc>
                <a:spcPct val="107000"/>
              </a:lnSpc>
              <a:spcBef>
                <a:spcPts val="0"/>
              </a:spcBef>
              <a:spcAft>
                <a:spcPts val="800"/>
              </a:spcAft>
            </a:pPr>
            <a:r>
              <a:rPr lang="en-US" kern="100" dirty="0">
                <a:effectLst/>
                <a:ea typeface="Aptos" panose="020B0004020202020204" pitchFamily="34" charset="0"/>
                <a:cs typeface="Times New Roman" panose="02020603050405020304" pitchFamily="18" charset="0"/>
              </a:rPr>
              <a:t>A rate is reasonable and not excessive, inadequate, or unfairly discriminatory if it is an actuarially sound estimate of the expected value of all future costs associated with an individual risk transfer.</a:t>
            </a:r>
          </a:p>
        </p:txBody>
      </p:sp>
    </p:spTree>
    <p:extLst>
      <p:ext uri="{BB962C8B-B14F-4D97-AF65-F5344CB8AC3E}">
        <p14:creationId xmlns:p14="http://schemas.microsoft.com/office/powerpoint/2010/main" val="3806173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C2464C7-CCF7-72F8-9EA8-D93A1C9F4A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65C165-36E1-A97F-EB8D-F55789765D3F}"/>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Reportable Transactions</a:t>
            </a:r>
          </a:p>
        </p:txBody>
      </p:sp>
      <p:sp>
        <p:nvSpPr>
          <p:cNvPr id="3" name="Content Placeholder 2">
            <a:extLst>
              <a:ext uri="{FF2B5EF4-FFF2-40B4-BE49-F238E27FC236}">
                <a16:creationId xmlns:a16="http://schemas.microsoft.com/office/drawing/2014/main" id="{385A2B64-8CCC-E3EF-AFA6-3D3385B2BC6C}"/>
              </a:ext>
            </a:extLst>
          </p:cNvPr>
          <p:cNvSpPr>
            <a:spLocks noGrp="1"/>
          </p:cNvSpPr>
          <p:nvPr>
            <p:ph idx="1"/>
          </p:nvPr>
        </p:nvSpPr>
        <p:spPr>
          <a:xfrm>
            <a:off x="586906" y="2775515"/>
            <a:ext cx="9463008" cy="3251280"/>
          </a:xfrm>
        </p:spPr>
        <p:txBody>
          <a:bodyPr>
            <a:normAutofit fontScale="85000" lnSpcReduction="10000"/>
          </a:bodyPr>
          <a:lstStyle/>
          <a:p>
            <a:r>
              <a:rPr lang="en-US" dirty="0"/>
              <a:t>A transaction of interest is a transaction that is the same as or substantially similar to one of the types of transactions that the IRS has identified …. as a transaction of interest.</a:t>
            </a:r>
          </a:p>
          <a:p>
            <a:pPr lvl="1"/>
            <a:r>
              <a:rPr lang="en-US" dirty="0"/>
              <a:t>We </a:t>
            </a:r>
            <a:r>
              <a:rPr lang="en-US" i="1" dirty="0"/>
              <a:t>think</a:t>
            </a:r>
            <a:r>
              <a:rPr lang="en-US" dirty="0"/>
              <a:t> it’s a tax shelter</a:t>
            </a:r>
          </a:p>
          <a:p>
            <a:pPr lvl="1"/>
            <a:r>
              <a:rPr lang="en-US" dirty="0"/>
              <a:t>Not filing = Up to $50,000 fine</a:t>
            </a:r>
          </a:p>
          <a:p>
            <a:r>
              <a:rPr lang="en-US" dirty="0"/>
              <a:t>A listed transaction is a transaction that is the same as or substantially similar to one of the types of transactions that the Internal Revenue Service (IRS) has determined to be a tax avoidance transaction</a:t>
            </a:r>
          </a:p>
          <a:p>
            <a:pPr lvl="1"/>
            <a:r>
              <a:rPr lang="en-US" dirty="0"/>
              <a:t>It is a tax shelter.</a:t>
            </a:r>
          </a:p>
          <a:p>
            <a:pPr lvl="1"/>
            <a:r>
              <a:rPr lang="en-US" dirty="0"/>
              <a:t>Not filing = Up to $200,000 fine</a:t>
            </a:r>
          </a:p>
        </p:txBody>
      </p:sp>
    </p:spTree>
    <p:extLst>
      <p:ext uri="{BB962C8B-B14F-4D97-AF65-F5344CB8AC3E}">
        <p14:creationId xmlns:p14="http://schemas.microsoft.com/office/powerpoint/2010/main" val="28846665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521DAB1-CCC8-A6E5-F2CD-9A18A13CC2E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CCF845-BE10-51A4-8D80-B9318CA1BC2C}"/>
              </a:ext>
            </a:extLst>
          </p:cNvPr>
          <p:cNvSpPr>
            <a:spLocks noGrp="1"/>
          </p:cNvSpPr>
          <p:nvPr>
            <p:ph idx="1"/>
          </p:nvPr>
        </p:nvSpPr>
        <p:spPr>
          <a:xfrm>
            <a:off x="707571" y="1536376"/>
            <a:ext cx="10515600" cy="4351338"/>
          </a:xfrm>
        </p:spPr>
        <p:txBody>
          <a:bodyPr/>
          <a:lstStyle/>
          <a:p>
            <a:pPr marL="0" indent="0">
              <a:buNone/>
            </a:pPr>
            <a:r>
              <a:rPr lang="en-US" dirty="0"/>
              <a:t>NAIC Model Laws echo the CAS language (or vice versa):</a:t>
            </a:r>
          </a:p>
          <a:p>
            <a:pPr marL="0" indent="0">
              <a:buNone/>
            </a:pPr>
            <a:endParaRPr lang="en-US" sz="1000" dirty="0"/>
          </a:p>
          <a:p>
            <a:r>
              <a:rPr lang="en-US" dirty="0">
                <a:effectLst/>
                <a:ea typeface="Aptos" panose="020B0004020202020204" pitchFamily="34" charset="0"/>
              </a:rPr>
              <a:t>Rates are inadequate if they are clearly insufficient, together with the income from investments attributable to them, </a:t>
            </a:r>
            <a:r>
              <a:rPr lang="en-US" u="sng" dirty="0">
                <a:effectLst/>
                <a:ea typeface="Aptos" panose="020B0004020202020204" pitchFamily="34" charset="0"/>
              </a:rPr>
              <a:t>to sustain projected losses in the class of business to which they apply</a:t>
            </a:r>
            <a:r>
              <a:rPr lang="en-US" dirty="0">
                <a:effectLst/>
                <a:ea typeface="Aptos" panose="020B0004020202020204" pitchFamily="34" charset="0"/>
              </a:rPr>
              <a:t>.  NRS 686B.050.</a:t>
            </a:r>
            <a:endParaRPr lang="en-US" dirty="0"/>
          </a:p>
        </p:txBody>
      </p:sp>
    </p:spTree>
    <p:extLst>
      <p:ext uri="{BB962C8B-B14F-4D97-AF65-F5344CB8AC3E}">
        <p14:creationId xmlns:p14="http://schemas.microsoft.com/office/powerpoint/2010/main" val="25219299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521DAB1-CCC8-A6E5-F2CD-9A18A13CC2E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CCF845-BE10-51A4-8D80-B9318CA1BC2C}"/>
              </a:ext>
            </a:extLst>
          </p:cNvPr>
          <p:cNvSpPr>
            <a:spLocks noGrp="1"/>
          </p:cNvSpPr>
          <p:nvPr>
            <p:ph idx="1"/>
          </p:nvPr>
        </p:nvSpPr>
        <p:spPr>
          <a:xfrm>
            <a:off x="707571" y="1536376"/>
            <a:ext cx="10515600" cy="4351338"/>
          </a:xfrm>
        </p:spPr>
        <p:txBody>
          <a:bodyPr/>
          <a:lstStyle/>
          <a:p>
            <a:pPr marL="0" indent="0">
              <a:buNone/>
            </a:pPr>
            <a:r>
              <a:rPr lang="en-US" dirty="0"/>
              <a:t>The main paper I’m familiar with in demonstrating risk distribution is the excellent article by Pinnacle on EAD or Expected Adverse Deviation.</a:t>
            </a:r>
          </a:p>
          <a:p>
            <a:pPr marL="0" indent="0">
              <a:buNone/>
            </a:pPr>
            <a:endParaRPr lang="en-US" sz="1000" dirty="0"/>
          </a:p>
          <a:p>
            <a:pPr marL="0" indent="0">
              <a:buNone/>
            </a:pPr>
            <a:r>
              <a:rPr lang="en-US" dirty="0"/>
              <a:t>Solvency modeling might offer a basis for another approach:</a:t>
            </a:r>
          </a:p>
          <a:p>
            <a:r>
              <a:rPr lang="en-US" dirty="0"/>
              <a:t>Looking at rate levels, reserves, and capital and surplus required to ensure solvency at a given confidence level</a:t>
            </a:r>
          </a:p>
          <a:p>
            <a:r>
              <a:rPr lang="en-US" dirty="0"/>
              <a:t>While considering the number of risks, associated process risk, and parameter risk.</a:t>
            </a:r>
          </a:p>
        </p:txBody>
      </p:sp>
    </p:spTree>
    <p:extLst>
      <p:ext uri="{BB962C8B-B14F-4D97-AF65-F5344CB8AC3E}">
        <p14:creationId xmlns:p14="http://schemas.microsoft.com/office/powerpoint/2010/main" val="2863504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271ACE0-AF2F-7AE0-9F3A-01BAC2337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0A5124-9655-48CC-6073-937084C008A4}"/>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Form 8886</a:t>
            </a:r>
          </a:p>
        </p:txBody>
      </p:sp>
      <p:sp>
        <p:nvSpPr>
          <p:cNvPr id="3" name="Content Placeholder 2">
            <a:extLst>
              <a:ext uri="{FF2B5EF4-FFF2-40B4-BE49-F238E27FC236}">
                <a16:creationId xmlns:a16="http://schemas.microsoft.com/office/drawing/2014/main" id="{A3823F07-CED4-C11C-5632-A9989DC5A7B1}"/>
              </a:ext>
            </a:extLst>
          </p:cNvPr>
          <p:cNvSpPr>
            <a:spLocks noGrp="1"/>
          </p:cNvSpPr>
          <p:nvPr>
            <p:ph idx="1"/>
          </p:nvPr>
        </p:nvSpPr>
        <p:spPr>
          <a:xfrm>
            <a:off x="586906" y="2775515"/>
            <a:ext cx="9463008" cy="3251280"/>
          </a:xfrm>
        </p:spPr>
        <p:txBody>
          <a:bodyPr>
            <a:normAutofit lnSpcReduction="10000"/>
          </a:bodyPr>
          <a:lstStyle/>
          <a:p>
            <a:r>
              <a:rPr lang="en-US" dirty="0"/>
              <a:t>All material elements of the transaction are disclosed, including all the advisers who received a fee.</a:t>
            </a:r>
          </a:p>
          <a:p>
            <a:r>
              <a:rPr lang="en-US" dirty="0"/>
              <a:t>This information is attached to the tax return</a:t>
            </a:r>
          </a:p>
          <a:p>
            <a:r>
              <a:rPr lang="en-US" dirty="0"/>
              <a:t>It is sent to OTSA – Office of Tax Shelter Analysis</a:t>
            </a:r>
          </a:p>
          <a:p>
            <a:r>
              <a:rPr lang="en-US" dirty="0"/>
              <a:t>The information is organized and analyzed to find the biggest fish is the pond</a:t>
            </a:r>
          </a:p>
          <a:p>
            <a:r>
              <a:rPr lang="en-US" dirty="0"/>
              <a:t>These fish are then targeted.</a:t>
            </a:r>
          </a:p>
        </p:txBody>
      </p:sp>
    </p:spTree>
    <p:extLst>
      <p:ext uri="{BB962C8B-B14F-4D97-AF65-F5344CB8AC3E}">
        <p14:creationId xmlns:p14="http://schemas.microsoft.com/office/powerpoint/2010/main" val="2516886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F7FD63A-032B-BD1D-7CED-7119CE6534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705117-A0A7-43E8-24E0-1AAD6CDC1026}"/>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831(b) Transaction of Interest</a:t>
            </a:r>
          </a:p>
        </p:txBody>
      </p:sp>
      <p:sp>
        <p:nvSpPr>
          <p:cNvPr id="3" name="Content Placeholder 2">
            <a:extLst>
              <a:ext uri="{FF2B5EF4-FFF2-40B4-BE49-F238E27FC236}">
                <a16:creationId xmlns:a16="http://schemas.microsoft.com/office/drawing/2014/main" id="{8F014936-19ED-4E96-C767-BCC779281773}"/>
              </a:ext>
            </a:extLst>
          </p:cNvPr>
          <p:cNvSpPr>
            <a:spLocks noGrp="1"/>
          </p:cNvSpPr>
          <p:nvPr>
            <p:ph idx="1"/>
          </p:nvPr>
        </p:nvSpPr>
        <p:spPr>
          <a:xfrm>
            <a:off x="586906" y="2775515"/>
            <a:ext cx="9463008" cy="3251280"/>
          </a:xfrm>
        </p:spPr>
        <p:txBody>
          <a:bodyPr>
            <a:normAutofit/>
          </a:bodyPr>
          <a:lstStyle/>
          <a:p>
            <a:r>
              <a:rPr lang="en-US" dirty="0"/>
              <a:t>At least 20% of the captive is owned, directly or indirectly, by the insured</a:t>
            </a:r>
          </a:p>
          <a:p>
            <a:r>
              <a:rPr lang="en-US" dirty="0"/>
              <a:t>Either</a:t>
            </a:r>
          </a:p>
          <a:p>
            <a:pPr lvl="1"/>
            <a:r>
              <a:rPr lang="en-US" dirty="0"/>
              <a:t>The captive makes assets available to the parent company in a manner that does not result in taxable income or gain to the parent, OR</a:t>
            </a:r>
          </a:p>
          <a:p>
            <a:pPr lvl="1"/>
            <a:r>
              <a:rPr lang="en-US" dirty="0"/>
              <a:t>The captive has a loss ratio of less than 60% over the most recent 10-year period.</a:t>
            </a:r>
          </a:p>
          <a:p>
            <a:endParaRPr lang="en-US" dirty="0"/>
          </a:p>
        </p:txBody>
      </p:sp>
    </p:spTree>
    <p:extLst>
      <p:ext uri="{BB962C8B-B14F-4D97-AF65-F5344CB8AC3E}">
        <p14:creationId xmlns:p14="http://schemas.microsoft.com/office/powerpoint/2010/main" val="51027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4509629-8832-10C2-1C6E-43E72C11C0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248D9B-416D-8002-5DE9-9F89344E1504}"/>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831(b) Listed Transaction</a:t>
            </a:r>
          </a:p>
        </p:txBody>
      </p:sp>
      <p:sp>
        <p:nvSpPr>
          <p:cNvPr id="3" name="Content Placeholder 2">
            <a:extLst>
              <a:ext uri="{FF2B5EF4-FFF2-40B4-BE49-F238E27FC236}">
                <a16:creationId xmlns:a16="http://schemas.microsoft.com/office/drawing/2014/main" id="{8B50AF82-8E41-165C-173B-A9F54C303AFD}"/>
              </a:ext>
            </a:extLst>
          </p:cNvPr>
          <p:cNvSpPr>
            <a:spLocks noGrp="1"/>
          </p:cNvSpPr>
          <p:nvPr>
            <p:ph idx="1"/>
          </p:nvPr>
        </p:nvSpPr>
        <p:spPr>
          <a:xfrm>
            <a:off x="586906" y="2775515"/>
            <a:ext cx="9463008" cy="3251280"/>
          </a:xfrm>
        </p:spPr>
        <p:txBody>
          <a:bodyPr/>
          <a:lstStyle/>
          <a:p>
            <a:r>
              <a:rPr lang="en-US" dirty="0"/>
              <a:t>At least 20% owned by insured/parent company</a:t>
            </a:r>
          </a:p>
          <a:p>
            <a:r>
              <a:rPr lang="en-US" dirty="0"/>
              <a:t>The captive made financing available in the last 5 years that did not result in reportable income, and</a:t>
            </a:r>
          </a:p>
          <a:p>
            <a:r>
              <a:rPr lang="en-US" dirty="0"/>
              <a:t>That captive had a loss ratio less than 30% for the last 10 years.</a:t>
            </a:r>
          </a:p>
        </p:txBody>
      </p:sp>
    </p:spTree>
    <p:extLst>
      <p:ext uri="{BB962C8B-B14F-4D97-AF65-F5344CB8AC3E}">
        <p14:creationId xmlns:p14="http://schemas.microsoft.com/office/powerpoint/2010/main" val="4213954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3410</Words>
  <Application>Microsoft Office PowerPoint</Application>
  <PresentationFormat>Widescreen</PresentationFormat>
  <Paragraphs>257</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Aptos</vt:lpstr>
      <vt:lpstr>Arial</vt:lpstr>
      <vt:lpstr>Calibri</vt:lpstr>
      <vt:lpstr>Calibri Light</vt:lpstr>
      <vt:lpstr>Office Theme</vt:lpstr>
      <vt:lpstr>PowerPoint Presentation</vt:lpstr>
      <vt:lpstr>831(b) Update</vt:lpstr>
      <vt:lpstr>Current Status of Challenges to 831(b) Reporting Regulations</vt:lpstr>
      <vt:lpstr>Drake Was Successful</vt:lpstr>
      <vt:lpstr>General Rules on Reporting </vt:lpstr>
      <vt:lpstr>Reportable Transactions</vt:lpstr>
      <vt:lpstr>Form 8886</vt:lpstr>
      <vt:lpstr>831(b) Transaction of Interest</vt:lpstr>
      <vt:lpstr>831(b) Listed Transaction</vt:lpstr>
      <vt:lpstr>This Isn’t Close to Over</vt:lpstr>
      <vt:lpstr>A Profound Note of Caution on Claims</vt:lpstr>
      <vt:lpstr>A Profound Note of Caution on Claims</vt:lpstr>
      <vt:lpstr>Where Does This End?</vt:lpstr>
      <vt:lpstr>831(b) Part II Economic Substance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Law of Large Numbers: A Coin Flipping Illustration</vt:lpstr>
      <vt:lpstr>Sol Feinberg, FCAS, MAAA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keigh cox</dc:creator>
  <cp:lastModifiedBy>Martha Donato</cp:lastModifiedBy>
  <cp:revision>17</cp:revision>
  <dcterms:created xsi:type="dcterms:W3CDTF">2024-03-06T12:30:10Z</dcterms:created>
  <dcterms:modified xsi:type="dcterms:W3CDTF">2026-04-20T23:21:00Z</dcterms:modified>
</cp:coreProperties>
</file>