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2"/>
  </p:sldMasterIdLst>
  <p:notesMasterIdLst>
    <p:notesMasterId r:id="rId23"/>
  </p:notesMasterIdLst>
  <p:sldIdLst>
    <p:sldId id="256" r:id="rId3"/>
    <p:sldId id="258" r:id="rId4"/>
    <p:sldId id="257" r:id="rId5"/>
    <p:sldId id="259" r:id="rId6"/>
    <p:sldId id="261" r:id="rId7"/>
    <p:sldId id="260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5" r:id="rId17"/>
    <p:sldId id="272" r:id="rId18"/>
    <p:sldId id="274" r:id="rId19"/>
    <p:sldId id="273" r:id="rId20"/>
    <p:sldId id="270" r:id="rId21"/>
    <p:sldId id="276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23F97"/>
    <a:srgbClr val="081D56"/>
    <a:srgbClr val="ED7033"/>
    <a:srgbClr val="468FB8"/>
    <a:srgbClr val="2F5F7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54651"/>
    <p:restoredTop sz="76271" autoAdjust="0"/>
  </p:normalViewPr>
  <p:slideViewPr>
    <p:cSldViewPr snapToGrid="0" snapToObjects="1">
      <p:cViewPr varScale="1">
        <p:scale>
          <a:sx n="84" d="100"/>
          <a:sy n="84" d="100"/>
        </p:scale>
        <p:origin x="196" y="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notesMaster" Target="notesMasters/notesMaster1.xml"/><Relationship Id="rId28" Type="http://schemas.microsoft.com/office/2016/11/relationships/changesInfo" Target="changesInfos/changesInfo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rtha Donato" userId="4a4c2ca699b54faf" providerId="LiveId" clId="{FF5E4A53-2B4C-4DBC-8480-CDE14F8A4B5B}"/>
    <pc:docChg chg="addSld modSld">
      <pc:chgData name="Martha Donato" userId="4a4c2ca699b54faf" providerId="LiveId" clId="{FF5E4A53-2B4C-4DBC-8480-CDE14F8A4B5B}" dt="2026-04-18T02:36:14.685" v="3" actId="962"/>
      <pc:docMkLst>
        <pc:docMk/>
      </pc:docMkLst>
      <pc:sldChg chg="addSp modSp new mod">
        <pc:chgData name="Martha Donato" userId="4a4c2ca699b54faf" providerId="LiveId" clId="{FF5E4A53-2B4C-4DBC-8480-CDE14F8A4B5B}" dt="2026-04-18T02:36:14.685" v="3" actId="962"/>
        <pc:sldMkLst>
          <pc:docMk/>
          <pc:sldMk cId="3739990818" sldId="276"/>
        </pc:sldMkLst>
        <pc:picChg chg="add mod">
          <ac:chgData name="Martha Donato" userId="4a4c2ca699b54faf" providerId="LiveId" clId="{FF5E4A53-2B4C-4DBC-8480-CDE14F8A4B5B}" dt="2026-04-18T02:36:14.685" v="3" actId="962"/>
          <ac:picMkLst>
            <pc:docMk/>
            <pc:sldMk cId="3739990818" sldId="276"/>
            <ac:picMk id="7" creationId="{27FEA483-BBD3-2AB8-183B-240FAAD15F42}"/>
          </ac:picMkLst>
        </pc:pic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5E485D4-6280-4C9B-B136-A795CC694DD9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7D058FF-4D6B-4656-B5A2-97F89EDBEEDE}">
      <dgm:prSet/>
      <dgm:spPr>
        <a:ln>
          <a:solidFill>
            <a:schemeClr val="tx1"/>
          </a:solidFill>
        </a:ln>
      </dgm:spPr>
      <dgm:t>
        <a:bodyPr/>
        <a:lstStyle/>
        <a:p>
          <a:r>
            <a:rPr lang="en-US"/>
            <a:t>The Current Environment </a:t>
          </a:r>
        </a:p>
      </dgm:t>
    </dgm:pt>
    <dgm:pt modelId="{FF1FBEB6-233C-402A-8E4D-C0CA525E3764}" type="parTrans" cxnId="{ED8D7DB7-9F85-4575-BFEC-5FA39C9546A9}">
      <dgm:prSet/>
      <dgm:spPr/>
      <dgm:t>
        <a:bodyPr/>
        <a:lstStyle/>
        <a:p>
          <a:endParaRPr lang="en-US"/>
        </a:p>
      </dgm:t>
    </dgm:pt>
    <dgm:pt modelId="{090077DC-861B-4F7C-AADD-B3D2DD3F235C}" type="sibTrans" cxnId="{ED8D7DB7-9F85-4575-BFEC-5FA39C9546A9}">
      <dgm:prSet/>
      <dgm:spPr/>
      <dgm:t>
        <a:bodyPr/>
        <a:lstStyle/>
        <a:p>
          <a:endParaRPr lang="en-US"/>
        </a:p>
      </dgm:t>
    </dgm:pt>
    <dgm:pt modelId="{99471B68-81FC-4DAD-A82B-19C7EE9727C4}">
      <dgm:prSet/>
      <dgm:spPr>
        <a:ln>
          <a:solidFill>
            <a:schemeClr val="tx1"/>
          </a:solidFill>
        </a:ln>
      </dgm:spPr>
      <dgm:t>
        <a:bodyPr/>
        <a:lstStyle/>
        <a:p>
          <a:r>
            <a:rPr lang="en-US" dirty="0"/>
            <a:t>Case Killers </a:t>
          </a:r>
        </a:p>
      </dgm:t>
    </dgm:pt>
    <dgm:pt modelId="{C09E66F2-4DBA-4624-8039-135FDE98D1A0}" type="parTrans" cxnId="{1045F23B-0C5E-4F0C-9FD4-D720D13921D3}">
      <dgm:prSet/>
      <dgm:spPr/>
      <dgm:t>
        <a:bodyPr/>
        <a:lstStyle/>
        <a:p>
          <a:endParaRPr lang="en-US"/>
        </a:p>
      </dgm:t>
    </dgm:pt>
    <dgm:pt modelId="{DBD689F9-C2A0-4864-95BA-DAC012D66943}" type="sibTrans" cxnId="{1045F23B-0C5E-4F0C-9FD4-D720D13921D3}">
      <dgm:prSet/>
      <dgm:spPr/>
      <dgm:t>
        <a:bodyPr/>
        <a:lstStyle/>
        <a:p>
          <a:endParaRPr lang="en-US"/>
        </a:p>
      </dgm:t>
    </dgm:pt>
    <dgm:pt modelId="{2D7EED89-009C-4397-88B4-E3485C768D41}">
      <dgm:prSet/>
      <dgm:spPr>
        <a:ln>
          <a:solidFill>
            <a:schemeClr val="tx1"/>
          </a:solidFill>
        </a:ln>
      </dgm:spPr>
      <dgm:t>
        <a:bodyPr/>
        <a:lstStyle/>
        <a:p>
          <a:r>
            <a:rPr lang="en-US" dirty="0"/>
            <a:t>What this session is (and is not)</a:t>
          </a:r>
        </a:p>
      </dgm:t>
    </dgm:pt>
    <dgm:pt modelId="{E30A5CFE-2D7C-461E-9AA0-E2C18FD26827}" type="parTrans" cxnId="{0C8AD1C6-BE25-462A-B4A0-5A4EE10D4687}">
      <dgm:prSet/>
      <dgm:spPr/>
      <dgm:t>
        <a:bodyPr/>
        <a:lstStyle/>
        <a:p>
          <a:endParaRPr lang="en-US"/>
        </a:p>
      </dgm:t>
    </dgm:pt>
    <dgm:pt modelId="{6534311A-21C3-4E38-AB1A-09DC8B53E47A}" type="sibTrans" cxnId="{0C8AD1C6-BE25-462A-B4A0-5A4EE10D4687}">
      <dgm:prSet/>
      <dgm:spPr/>
      <dgm:t>
        <a:bodyPr/>
        <a:lstStyle/>
        <a:p>
          <a:endParaRPr lang="en-US"/>
        </a:p>
      </dgm:t>
    </dgm:pt>
    <dgm:pt modelId="{AA0F90E4-D2AB-4C13-9ACB-FA760B2770F0}" type="pres">
      <dgm:prSet presAssocID="{75E485D4-6280-4C9B-B136-A795CC694DD9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3D4BC7DD-23E3-4683-8791-974DE8E40AC6}" type="pres">
      <dgm:prSet presAssocID="{27D058FF-4D6B-4656-B5A2-97F89EDBEEDE}" presName="hierRoot1" presStyleCnt="0"/>
      <dgm:spPr/>
    </dgm:pt>
    <dgm:pt modelId="{43E6AF9C-7DB9-4E4A-8629-895A67BDCBD8}" type="pres">
      <dgm:prSet presAssocID="{27D058FF-4D6B-4656-B5A2-97F89EDBEEDE}" presName="composite" presStyleCnt="0"/>
      <dgm:spPr/>
    </dgm:pt>
    <dgm:pt modelId="{E236F9DA-CFEF-4F3F-89F0-07E80BF6B10E}" type="pres">
      <dgm:prSet presAssocID="{27D058FF-4D6B-4656-B5A2-97F89EDBEEDE}" presName="background" presStyleLbl="node0" presStyleIdx="0" presStyleCnt="3"/>
      <dgm:spPr>
        <a:solidFill>
          <a:srgbClr val="A23F97"/>
        </a:solidFill>
      </dgm:spPr>
    </dgm:pt>
    <dgm:pt modelId="{B7D1F457-0C4B-46C7-BE45-DEAC04533550}" type="pres">
      <dgm:prSet presAssocID="{27D058FF-4D6B-4656-B5A2-97F89EDBEEDE}" presName="text" presStyleLbl="fgAcc0" presStyleIdx="0" presStyleCnt="3">
        <dgm:presLayoutVars>
          <dgm:chPref val="3"/>
        </dgm:presLayoutVars>
      </dgm:prSet>
      <dgm:spPr/>
    </dgm:pt>
    <dgm:pt modelId="{791C1849-9F77-4241-9113-F30A59D2C12C}" type="pres">
      <dgm:prSet presAssocID="{27D058FF-4D6B-4656-B5A2-97F89EDBEEDE}" presName="hierChild2" presStyleCnt="0"/>
      <dgm:spPr/>
    </dgm:pt>
    <dgm:pt modelId="{EF5BDB14-8A54-41E0-8DF2-AC3670E2478A}" type="pres">
      <dgm:prSet presAssocID="{99471B68-81FC-4DAD-A82B-19C7EE9727C4}" presName="hierRoot1" presStyleCnt="0"/>
      <dgm:spPr/>
    </dgm:pt>
    <dgm:pt modelId="{F9B6BA49-8FAB-497B-BC44-F3C964C344DF}" type="pres">
      <dgm:prSet presAssocID="{99471B68-81FC-4DAD-A82B-19C7EE9727C4}" presName="composite" presStyleCnt="0"/>
      <dgm:spPr/>
    </dgm:pt>
    <dgm:pt modelId="{9922C565-455B-45F9-9B32-9AD5B01B66B5}" type="pres">
      <dgm:prSet presAssocID="{99471B68-81FC-4DAD-A82B-19C7EE9727C4}" presName="background" presStyleLbl="node0" presStyleIdx="1" presStyleCnt="3"/>
      <dgm:spPr>
        <a:solidFill>
          <a:srgbClr val="A23F97"/>
        </a:solidFill>
      </dgm:spPr>
    </dgm:pt>
    <dgm:pt modelId="{79648909-6CCF-4D6C-AF85-B24048A13E47}" type="pres">
      <dgm:prSet presAssocID="{99471B68-81FC-4DAD-A82B-19C7EE9727C4}" presName="text" presStyleLbl="fgAcc0" presStyleIdx="1" presStyleCnt="3">
        <dgm:presLayoutVars>
          <dgm:chPref val="3"/>
        </dgm:presLayoutVars>
      </dgm:prSet>
      <dgm:spPr/>
    </dgm:pt>
    <dgm:pt modelId="{00B4A03D-529A-4B0F-A7B0-36DE8E45C940}" type="pres">
      <dgm:prSet presAssocID="{99471B68-81FC-4DAD-A82B-19C7EE9727C4}" presName="hierChild2" presStyleCnt="0"/>
      <dgm:spPr/>
    </dgm:pt>
    <dgm:pt modelId="{C7EBC91A-4212-47AD-962F-AE54A4468D0C}" type="pres">
      <dgm:prSet presAssocID="{2D7EED89-009C-4397-88B4-E3485C768D41}" presName="hierRoot1" presStyleCnt="0"/>
      <dgm:spPr/>
    </dgm:pt>
    <dgm:pt modelId="{EAAE9CFA-0149-460F-A778-FDC106DC59B6}" type="pres">
      <dgm:prSet presAssocID="{2D7EED89-009C-4397-88B4-E3485C768D41}" presName="composite" presStyleCnt="0"/>
      <dgm:spPr/>
    </dgm:pt>
    <dgm:pt modelId="{FB84676B-0B71-4028-82BE-AC70CC13287D}" type="pres">
      <dgm:prSet presAssocID="{2D7EED89-009C-4397-88B4-E3485C768D41}" presName="background" presStyleLbl="node0" presStyleIdx="2" presStyleCnt="3"/>
      <dgm:spPr>
        <a:solidFill>
          <a:srgbClr val="A23F97"/>
        </a:solidFill>
      </dgm:spPr>
    </dgm:pt>
    <dgm:pt modelId="{14EBA7C4-FD05-467F-B2BB-07C69EB28B8C}" type="pres">
      <dgm:prSet presAssocID="{2D7EED89-009C-4397-88B4-E3485C768D41}" presName="text" presStyleLbl="fgAcc0" presStyleIdx="2" presStyleCnt="3">
        <dgm:presLayoutVars>
          <dgm:chPref val="3"/>
        </dgm:presLayoutVars>
      </dgm:prSet>
      <dgm:spPr/>
    </dgm:pt>
    <dgm:pt modelId="{DDCBC734-83E2-44B9-90DF-CECB01AD403D}" type="pres">
      <dgm:prSet presAssocID="{2D7EED89-009C-4397-88B4-E3485C768D41}" presName="hierChild2" presStyleCnt="0"/>
      <dgm:spPr/>
    </dgm:pt>
  </dgm:ptLst>
  <dgm:cxnLst>
    <dgm:cxn modelId="{1045F23B-0C5E-4F0C-9FD4-D720D13921D3}" srcId="{75E485D4-6280-4C9B-B136-A795CC694DD9}" destId="{99471B68-81FC-4DAD-A82B-19C7EE9727C4}" srcOrd="1" destOrd="0" parTransId="{C09E66F2-4DBA-4624-8039-135FDE98D1A0}" sibTransId="{DBD689F9-C2A0-4864-95BA-DAC012D66943}"/>
    <dgm:cxn modelId="{8B848740-6A8D-4FE9-8216-4AF7B4E518B0}" type="presOf" srcId="{27D058FF-4D6B-4656-B5A2-97F89EDBEEDE}" destId="{B7D1F457-0C4B-46C7-BE45-DEAC04533550}" srcOrd="0" destOrd="0" presId="urn:microsoft.com/office/officeart/2005/8/layout/hierarchy1"/>
    <dgm:cxn modelId="{B99E5E73-4B54-4837-8F6F-208B6F0B1F2D}" type="presOf" srcId="{99471B68-81FC-4DAD-A82B-19C7EE9727C4}" destId="{79648909-6CCF-4D6C-AF85-B24048A13E47}" srcOrd="0" destOrd="0" presId="urn:microsoft.com/office/officeart/2005/8/layout/hierarchy1"/>
    <dgm:cxn modelId="{42A83FAC-F386-4E66-ADD1-5FA92DD01494}" type="presOf" srcId="{2D7EED89-009C-4397-88B4-E3485C768D41}" destId="{14EBA7C4-FD05-467F-B2BB-07C69EB28B8C}" srcOrd="0" destOrd="0" presId="urn:microsoft.com/office/officeart/2005/8/layout/hierarchy1"/>
    <dgm:cxn modelId="{ED8D7DB7-9F85-4575-BFEC-5FA39C9546A9}" srcId="{75E485D4-6280-4C9B-B136-A795CC694DD9}" destId="{27D058FF-4D6B-4656-B5A2-97F89EDBEEDE}" srcOrd="0" destOrd="0" parTransId="{FF1FBEB6-233C-402A-8E4D-C0CA525E3764}" sibTransId="{090077DC-861B-4F7C-AADD-B3D2DD3F235C}"/>
    <dgm:cxn modelId="{0C8AD1C6-BE25-462A-B4A0-5A4EE10D4687}" srcId="{75E485D4-6280-4C9B-B136-A795CC694DD9}" destId="{2D7EED89-009C-4397-88B4-E3485C768D41}" srcOrd="2" destOrd="0" parTransId="{E30A5CFE-2D7C-461E-9AA0-E2C18FD26827}" sibTransId="{6534311A-21C3-4E38-AB1A-09DC8B53E47A}"/>
    <dgm:cxn modelId="{7E838CFE-AF2A-4549-9966-548ACDDC42C6}" type="presOf" srcId="{75E485D4-6280-4C9B-B136-A795CC694DD9}" destId="{AA0F90E4-D2AB-4C13-9ACB-FA760B2770F0}" srcOrd="0" destOrd="0" presId="urn:microsoft.com/office/officeart/2005/8/layout/hierarchy1"/>
    <dgm:cxn modelId="{393FCBDE-5E47-4B9F-9439-0685A4F29CEE}" type="presParOf" srcId="{AA0F90E4-D2AB-4C13-9ACB-FA760B2770F0}" destId="{3D4BC7DD-23E3-4683-8791-974DE8E40AC6}" srcOrd="0" destOrd="0" presId="urn:microsoft.com/office/officeart/2005/8/layout/hierarchy1"/>
    <dgm:cxn modelId="{A4ABF265-5324-4E2A-BA2B-AEC564B80B15}" type="presParOf" srcId="{3D4BC7DD-23E3-4683-8791-974DE8E40AC6}" destId="{43E6AF9C-7DB9-4E4A-8629-895A67BDCBD8}" srcOrd="0" destOrd="0" presId="urn:microsoft.com/office/officeart/2005/8/layout/hierarchy1"/>
    <dgm:cxn modelId="{1E72B4B5-E0E8-42EB-BF6C-84D5A7E210E6}" type="presParOf" srcId="{43E6AF9C-7DB9-4E4A-8629-895A67BDCBD8}" destId="{E236F9DA-CFEF-4F3F-89F0-07E80BF6B10E}" srcOrd="0" destOrd="0" presId="urn:microsoft.com/office/officeart/2005/8/layout/hierarchy1"/>
    <dgm:cxn modelId="{C26EAF0F-E1E9-45CD-AFB5-9C6EEB327A06}" type="presParOf" srcId="{43E6AF9C-7DB9-4E4A-8629-895A67BDCBD8}" destId="{B7D1F457-0C4B-46C7-BE45-DEAC04533550}" srcOrd="1" destOrd="0" presId="urn:microsoft.com/office/officeart/2005/8/layout/hierarchy1"/>
    <dgm:cxn modelId="{04390DE6-0754-4154-A02C-A86774236862}" type="presParOf" srcId="{3D4BC7DD-23E3-4683-8791-974DE8E40AC6}" destId="{791C1849-9F77-4241-9113-F30A59D2C12C}" srcOrd="1" destOrd="0" presId="urn:microsoft.com/office/officeart/2005/8/layout/hierarchy1"/>
    <dgm:cxn modelId="{5F06B235-4160-4F3D-ABAE-D4FBB1F4A8AE}" type="presParOf" srcId="{AA0F90E4-D2AB-4C13-9ACB-FA760B2770F0}" destId="{EF5BDB14-8A54-41E0-8DF2-AC3670E2478A}" srcOrd="1" destOrd="0" presId="urn:microsoft.com/office/officeart/2005/8/layout/hierarchy1"/>
    <dgm:cxn modelId="{9C959808-DC62-46EF-924F-4C77EA4DDA8C}" type="presParOf" srcId="{EF5BDB14-8A54-41E0-8DF2-AC3670E2478A}" destId="{F9B6BA49-8FAB-497B-BC44-F3C964C344DF}" srcOrd="0" destOrd="0" presId="urn:microsoft.com/office/officeart/2005/8/layout/hierarchy1"/>
    <dgm:cxn modelId="{3676C4AA-DEF9-4373-AB7A-921A611C7FEE}" type="presParOf" srcId="{F9B6BA49-8FAB-497B-BC44-F3C964C344DF}" destId="{9922C565-455B-45F9-9B32-9AD5B01B66B5}" srcOrd="0" destOrd="0" presId="urn:microsoft.com/office/officeart/2005/8/layout/hierarchy1"/>
    <dgm:cxn modelId="{C77616BC-EDBC-432D-87AF-ED154B0CBED2}" type="presParOf" srcId="{F9B6BA49-8FAB-497B-BC44-F3C964C344DF}" destId="{79648909-6CCF-4D6C-AF85-B24048A13E47}" srcOrd="1" destOrd="0" presId="urn:microsoft.com/office/officeart/2005/8/layout/hierarchy1"/>
    <dgm:cxn modelId="{B4F2952A-5805-4585-A043-F13F27961F5C}" type="presParOf" srcId="{EF5BDB14-8A54-41E0-8DF2-AC3670E2478A}" destId="{00B4A03D-529A-4B0F-A7B0-36DE8E45C940}" srcOrd="1" destOrd="0" presId="urn:microsoft.com/office/officeart/2005/8/layout/hierarchy1"/>
    <dgm:cxn modelId="{71354634-15F4-4E68-A521-A7558CD04882}" type="presParOf" srcId="{AA0F90E4-D2AB-4C13-9ACB-FA760B2770F0}" destId="{C7EBC91A-4212-47AD-962F-AE54A4468D0C}" srcOrd="2" destOrd="0" presId="urn:microsoft.com/office/officeart/2005/8/layout/hierarchy1"/>
    <dgm:cxn modelId="{6202FF2F-891F-48BD-939B-C62C2547B3CC}" type="presParOf" srcId="{C7EBC91A-4212-47AD-962F-AE54A4468D0C}" destId="{EAAE9CFA-0149-460F-A778-FDC106DC59B6}" srcOrd="0" destOrd="0" presId="urn:microsoft.com/office/officeart/2005/8/layout/hierarchy1"/>
    <dgm:cxn modelId="{69EF51C5-B72D-45CF-B5D7-949794E2670C}" type="presParOf" srcId="{EAAE9CFA-0149-460F-A778-FDC106DC59B6}" destId="{FB84676B-0B71-4028-82BE-AC70CC13287D}" srcOrd="0" destOrd="0" presId="urn:microsoft.com/office/officeart/2005/8/layout/hierarchy1"/>
    <dgm:cxn modelId="{1F6F7ED3-7F29-41C7-864D-82488A7F0FDD}" type="presParOf" srcId="{EAAE9CFA-0149-460F-A778-FDC106DC59B6}" destId="{14EBA7C4-FD05-467F-B2BB-07C69EB28B8C}" srcOrd="1" destOrd="0" presId="urn:microsoft.com/office/officeart/2005/8/layout/hierarchy1"/>
    <dgm:cxn modelId="{9AEE0E7D-B242-4571-836E-9022813C167D}" type="presParOf" srcId="{C7EBC91A-4212-47AD-962F-AE54A4468D0C}" destId="{DDCBC734-83E2-44B9-90DF-CECB01AD403D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4EB5AFD-01A7-4DB1-A662-DB4B76579BC6}" type="doc">
      <dgm:prSet loTypeId="urn:microsoft.com/office/officeart/2005/8/layout/hList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AF7B43D-59B7-4654-A33C-9B07C993D945}">
      <dgm:prSet phldrT="[Text]" phldr="0"/>
      <dgm:spPr>
        <a:solidFill>
          <a:srgbClr val="A23F97"/>
        </a:solidFill>
        <a:ln w="57150">
          <a:solidFill>
            <a:schemeClr val="tx1"/>
          </a:solidFill>
        </a:ln>
      </dgm:spPr>
      <dgm:t>
        <a:bodyPr/>
        <a:lstStyle/>
        <a:p>
          <a:r>
            <a:rPr lang="en-US" dirty="0"/>
            <a:t>The Real Battleground</a:t>
          </a:r>
        </a:p>
      </dgm:t>
    </dgm:pt>
    <dgm:pt modelId="{A6E89289-DBAB-4478-A457-29B526BB1F1C}" type="parTrans" cxnId="{C24A2434-E445-4293-B76E-8D507CFB6041}">
      <dgm:prSet/>
      <dgm:spPr/>
      <dgm:t>
        <a:bodyPr/>
        <a:lstStyle/>
        <a:p>
          <a:endParaRPr lang="en-US"/>
        </a:p>
      </dgm:t>
    </dgm:pt>
    <dgm:pt modelId="{80B51863-AD2D-4034-8CCD-FD640A0A83E4}" type="sibTrans" cxnId="{C24A2434-E445-4293-B76E-8D507CFB6041}">
      <dgm:prSet/>
      <dgm:spPr/>
      <dgm:t>
        <a:bodyPr/>
        <a:lstStyle/>
        <a:p>
          <a:endParaRPr lang="en-US"/>
        </a:p>
      </dgm:t>
    </dgm:pt>
    <dgm:pt modelId="{52BE388B-4620-4E6C-9813-08BA31EB18CE}">
      <dgm:prSet phldrT="[Text]" phldr="0"/>
      <dgm:spPr>
        <a:solidFill>
          <a:srgbClr val="A23F97"/>
        </a:solidFill>
        <a:ln w="57150"/>
      </dgm:spPr>
      <dgm:t>
        <a:bodyPr/>
        <a:lstStyle/>
        <a:p>
          <a:r>
            <a:rPr lang="en-US" dirty="0"/>
            <a:t>Most captive failures die here</a:t>
          </a:r>
        </a:p>
      </dgm:t>
    </dgm:pt>
    <dgm:pt modelId="{DBFB018D-A430-4649-8001-B293B142A2BE}" type="parTrans" cxnId="{734FC89D-02A5-4EF5-A619-3AD49E907884}">
      <dgm:prSet/>
      <dgm:spPr/>
      <dgm:t>
        <a:bodyPr/>
        <a:lstStyle/>
        <a:p>
          <a:endParaRPr lang="en-US"/>
        </a:p>
      </dgm:t>
    </dgm:pt>
    <dgm:pt modelId="{10631BF6-9462-49B4-8261-D9988FB53BBD}" type="sibTrans" cxnId="{734FC89D-02A5-4EF5-A619-3AD49E907884}">
      <dgm:prSet/>
      <dgm:spPr/>
      <dgm:t>
        <a:bodyPr/>
        <a:lstStyle/>
        <a:p>
          <a:endParaRPr lang="en-US"/>
        </a:p>
      </dgm:t>
    </dgm:pt>
    <dgm:pt modelId="{57882FFE-2EE0-4A51-9766-7E8B9BBE22FE}">
      <dgm:prSet phldrT="[Text]" phldr="0"/>
      <dgm:spPr>
        <a:solidFill>
          <a:srgbClr val="A23F97"/>
        </a:solidFill>
        <a:ln w="57150"/>
      </dgm:spPr>
      <dgm:t>
        <a:bodyPr/>
        <a:lstStyle/>
        <a:p>
          <a:r>
            <a:rPr lang="en-US" dirty="0"/>
            <a:t>Courts focus on substance over form</a:t>
          </a:r>
        </a:p>
      </dgm:t>
    </dgm:pt>
    <dgm:pt modelId="{4FB5D28D-EC28-4ACC-BC61-55E6E582BBA1}" type="parTrans" cxnId="{A49DE2FE-0034-42C9-A242-288A0235478F}">
      <dgm:prSet/>
      <dgm:spPr/>
      <dgm:t>
        <a:bodyPr/>
        <a:lstStyle/>
        <a:p>
          <a:endParaRPr lang="en-US"/>
        </a:p>
      </dgm:t>
    </dgm:pt>
    <dgm:pt modelId="{77312604-311F-49F6-ACF4-2D1AD9B0F4A7}" type="sibTrans" cxnId="{A49DE2FE-0034-42C9-A242-288A0235478F}">
      <dgm:prSet/>
      <dgm:spPr/>
      <dgm:t>
        <a:bodyPr/>
        <a:lstStyle/>
        <a:p>
          <a:endParaRPr lang="en-US"/>
        </a:p>
      </dgm:t>
    </dgm:pt>
    <dgm:pt modelId="{9E89BF75-BF40-4F5E-95F6-0C7FE45D97DB}">
      <dgm:prSet phldrT="[Text]" phldr="0"/>
      <dgm:spPr>
        <a:solidFill>
          <a:srgbClr val="A23F97"/>
        </a:solidFill>
        <a:ln w="57150"/>
      </dgm:spPr>
      <dgm:t>
        <a:bodyPr/>
        <a:lstStyle/>
        <a:p>
          <a:r>
            <a:rPr lang="en-US" dirty="0"/>
            <a:t>Distribution must exist in fact, not just on paper</a:t>
          </a:r>
        </a:p>
      </dgm:t>
    </dgm:pt>
    <dgm:pt modelId="{DCF8884A-1977-4DE2-8FC7-88CB33296181}" type="parTrans" cxnId="{594B2DD8-3B18-4524-ABB0-6E433ADD80CA}">
      <dgm:prSet/>
      <dgm:spPr/>
      <dgm:t>
        <a:bodyPr/>
        <a:lstStyle/>
        <a:p>
          <a:endParaRPr lang="en-US"/>
        </a:p>
      </dgm:t>
    </dgm:pt>
    <dgm:pt modelId="{49AC20A3-2282-4A77-91CD-53AD1D25847F}" type="sibTrans" cxnId="{594B2DD8-3B18-4524-ABB0-6E433ADD80CA}">
      <dgm:prSet/>
      <dgm:spPr/>
      <dgm:t>
        <a:bodyPr/>
        <a:lstStyle/>
        <a:p>
          <a:endParaRPr lang="en-US"/>
        </a:p>
      </dgm:t>
    </dgm:pt>
    <dgm:pt modelId="{6830A6E2-2EAD-497A-AE1F-91DEB27496DB}" type="pres">
      <dgm:prSet presAssocID="{34EB5AFD-01A7-4DB1-A662-DB4B76579BC6}" presName="composite" presStyleCnt="0">
        <dgm:presLayoutVars>
          <dgm:chMax val="1"/>
          <dgm:dir/>
          <dgm:resizeHandles val="exact"/>
        </dgm:presLayoutVars>
      </dgm:prSet>
      <dgm:spPr/>
    </dgm:pt>
    <dgm:pt modelId="{4242E165-B5B1-42CE-9B1E-7A36B1B62014}" type="pres">
      <dgm:prSet presAssocID="{7AF7B43D-59B7-4654-A33C-9B07C993D945}" presName="roof" presStyleLbl="dkBgShp" presStyleIdx="0" presStyleCnt="2"/>
      <dgm:spPr/>
    </dgm:pt>
    <dgm:pt modelId="{65C92D31-36E3-48A8-A372-B03D0C441D9D}" type="pres">
      <dgm:prSet presAssocID="{7AF7B43D-59B7-4654-A33C-9B07C993D945}" presName="pillars" presStyleCnt="0"/>
      <dgm:spPr/>
    </dgm:pt>
    <dgm:pt modelId="{D4FE01B2-755A-41C1-BF90-7AC4CB036C88}" type="pres">
      <dgm:prSet presAssocID="{7AF7B43D-59B7-4654-A33C-9B07C993D945}" presName="pillar1" presStyleLbl="node1" presStyleIdx="0" presStyleCnt="3">
        <dgm:presLayoutVars>
          <dgm:bulletEnabled val="1"/>
        </dgm:presLayoutVars>
      </dgm:prSet>
      <dgm:spPr/>
    </dgm:pt>
    <dgm:pt modelId="{0C2D9632-2387-4CEC-9CE1-592A88315315}" type="pres">
      <dgm:prSet presAssocID="{57882FFE-2EE0-4A51-9766-7E8B9BBE22FE}" presName="pillarX" presStyleLbl="node1" presStyleIdx="1" presStyleCnt="3">
        <dgm:presLayoutVars>
          <dgm:bulletEnabled val="1"/>
        </dgm:presLayoutVars>
      </dgm:prSet>
      <dgm:spPr/>
    </dgm:pt>
    <dgm:pt modelId="{415AB481-BA82-49A0-95FF-12531B45D194}" type="pres">
      <dgm:prSet presAssocID="{9E89BF75-BF40-4F5E-95F6-0C7FE45D97DB}" presName="pillarX" presStyleLbl="node1" presStyleIdx="2" presStyleCnt="3">
        <dgm:presLayoutVars>
          <dgm:bulletEnabled val="1"/>
        </dgm:presLayoutVars>
      </dgm:prSet>
      <dgm:spPr/>
    </dgm:pt>
    <dgm:pt modelId="{C8FA2064-2AC6-4090-BD8F-6C87F3EA2E67}" type="pres">
      <dgm:prSet presAssocID="{7AF7B43D-59B7-4654-A33C-9B07C993D945}" presName="base" presStyleLbl="dkBgShp" presStyleIdx="1" presStyleCnt="2"/>
      <dgm:spPr>
        <a:solidFill>
          <a:schemeClr val="tx1"/>
        </a:solidFill>
      </dgm:spPr>
    </dgm:pt>
  </dgm:ptLst>
  <dgm:cxnLst>
    <dgm:cxn modelId="{7368A526-3677-4638-AA7F-84F7EFEA4E18}" type="presOf" srcId="{9E89BF75-BF40-4F5E-95F6-0C7FE45D97DB}" destId="{415AB481-BA82-49A0-95FF-12531B45D194}" srcOrd="0" destOrd="0" presId="urn:microsoft.com/office/officeart/2005/8/layout/hList3"/>
    <dgm:cxn modelId="{C24A2434-E445-4293-B76E-8D507CFB6041}" srcId="{34EB5AFD-01A7-4DB1-A662-DB4B76579BC6}" destId="{7AF7B43D-59B7-4654-A33C-9B07C993D945}" srcOrd="0" destOrd="0" parTransId="{A6E89289-DBAB-4478-A457-29B526BB1F1C}" sibTransId="{80B51863-AD2D-4034-8CCD-FD640A0A83E4}"/>
    <dgm:cxn modelId="{62F3663F-406C-4A3B-B4E5-0D5866244526}" type="presOf" srcId="{34EB5AFD-01A7-4DB1-A662-DB4B76579BC6}" destId="{6830A6E2-2EAD-497A-AE1F-91DEB27496DB}" srcOrd="0" destOrd="0" presId="urn:microsoft.com/office/officeart/2005/8/layout/hList3"/>
    <dgm:cxn modelId="{31741B82-BF13-494C-8AD5-420FAA2950E4}" type="presOf" srcId="{7AF7B43D-59B7-4654-A33C-9B07C993D945}" destId="{4242E165-B5B1-42CE-9B1E-7A36B1B62014}" srcOrd="0" destOrd="0" presId="urn:microsoft.com/office/officeart/2005/8/layout/hList3"/>
    <dgm:cxn modelId="{EE5BCE85-3E87-4414-8CB4-E6AD5AF745FC}" type="presOf" srcId="{52BE388B-4620-4E6C-9813-08BA31EB18CE}" destId="{D4FE01B2-755A-41C1-BF90-7AC4CB036C88}" srcOrd="0" destOrd="0" presId="urn:microsoft.com/office/officeart/2005/8/layout/hList3"/>
    <dgm:cxn modelId="{734FC89D-02A5-4EF5-A619-3AD49E907884}" srcId="{7AF7B43D-59B7-4654-A33C-9B07C993D945}" destId="{52BE388B-4620-4E6C-9813-08BA31EB18CE}" srcOrd="0" destOrd="0" parTransId="{DBFB018D-A430-4649-8001-B293B142A2BE}" sibTransId="{10631BF6-9462-49B4-8261-D9988FB53BBD}"/>
    <dgm:cxn modelId="{594B2DD8-3B18-4524-ABB0-6E433ADD80CA}" srcId="{7AF7B43D-59B7-4654-A33C-9B07C993D945}" destId="{9E89BF75-BF40-4F5E-95F6-0C7FE45D97DB}" srcOrd="2" destOrd="0" parTransId="{DCF8884A-1977-4DE2-8FC7-88CB33296181}" sibTransId="{49AC20A3-2282-4A77-91CD-53AD1D25847F}"/>
    <dgm:cxn modelId="{20B7FFE8-49C9-4356-AE47-A127A282B47A}" type="presOf" srcId="{57882FFE-2EE0-4A51-9766-7E8B9BBE22FE}" destId="{0C2D9632-2387-4CEC-9CE1-592A88315315}" srcOrd="0" destOrd="0" presId="urn:microsoft.com/office/officeart/2005/8/layout/hList3"/>
    <dgm:cxn modelId="{A49DE2FE-0034-42C9-A242-288A0235478F}" srcId="{7AF7B43D-59B7-4654-A33C-9B07C993D945}" destId="{57882FFE-2EE0-4A51-9766-7E8B9BBE22FE}" srcOrd="1" destOrd="0" parTransId="{4FB5D28D-EC28-4ACC-BC61-55E6E582BBA1}" sibTransId="{77312604-311F-49F6-ACF4-2D1AD9B0F4A7}"/>
    <dgm:cxn modelId="{6A7FE03B-F556-4AA8-B45F-19EAD1A96EB8}" type="presParOf" srcId="{6830A6E2-2EAD-497A-AE1F-91DEB27496DB}" destId="{4242E165-B5B1-42CE-9B1E-7A36B1B62014}" srcOrd="0" destOrd="0" presId="urn:microsoft.com/office/officeart/2005/8/layout/hList3"/>
    <dgm:cxn modelId="{C72F1616-BFF9-49D6-ABF7-9FE67AD7CBFF}" type="presParOf" srcId="{6830A6E2-2EAD-497A-AE1F-91DEB27496DB}" destId="{65C92D31-36E3-48A8-A372-B03D0C441D9D}" srcOrd="1" destOrd="0" presId="urn:microsoft.com/office/officeart/2005/8/layout/hList3"/>
    <dgm:cxn modelId="{CC1D60DA-E8DE-4313-BA64-585803764241}" type="presParOf" srcId="{65C92D31-36E3-48A8-A372-B03D0C441D9D}" destId="{D4FE01B2-755A-41C1-BF90-7AC4CB036C88}" srcOrd="0" destOrd="0" presId="urn:microsoft.com/office/officeart/2005/8/layout/hList3"/>
    <dgm:cxn modelId="{759B521D-6118-4B9C-8DD3-FC8303FB39C6}" type="presParOf" srcId="{65C92D31-36E3-48A8-A372-B03D0C441D9D}" destId="{0C2D9632-2387-4CEC-9CE1-592A88315315}" srcOrd="1" destOrd="0" presId="urn:microsoft.com/office/officeart/2005/8/layout/hList3"/>
    <dgm:cxn modelId="{F0A39FBD-8F1C-4997-964F-E704526C8D7D}" type="presParOf" srcId="{65C92D31-36E3-48A8-A372-B03D0C441D9D}" destId="{415AB481-BA82-49A0-95FF-12531B45D194}" srcOrd="2" destOrd="0" presId="urn:microsoft.com/office/officeart/2005/8/layout/hList3"/>
    <dgm:cxn modelId="{4D0479A4-6FA3-42B8-BBE0-C3752C50E6E3}" type="presParOf" srcId="{6830A6E2-2EAD-497A-AE1F-91DEB27496DB}" destId="{C8FA2064-2AC6-4090-BD8F-6C87F3EA2E67}" srcOrd="2" destOrd="0" presId="urn:microsoft.com/office/officeart/2005/8/layout/hList3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5E485D4-6280-4C9B-B136-A795CC694DD9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7D058FF-4D6B-4656-B5A2-97F89EDBEEDE}">
      <dgm:prSet/>
      <dgm:spPr>
        <a:ln>
          <a:solidFill>
            <a:schemeClr val="tx1"/>
          </a:solidFill>
        </a:ln>
      </dgm:spPr>
      <dgm:t>
        <a:bodyPr/>
        <a:lstStyle/>
        <a:p>
          <a:r>
            <a:rPr lang="en-US" dirty="0"/>
            <a:t>Courts punish patterns, not just mistakes </a:t>
          </a:r>
        </a:p>
      </dgm:t>
    </dgm:pt>
    <dgm:pt modelId="{FF1FBEB6-233C-402A-8E4D-C0CA525E3764}" type="parTrans" cxnId="{ED8D7DB7-9F85-4575-BFEC-5FA39C9546A9}">
      <dgm:prSet/>
      <dgm:spPr/>
      <dgm:t>
        <a:bodyPr/>
        <a:lstStyle/>
        <a:p>
          <a:endParaRPr lang="en-US"/>
        </a:p>
      </dgm:t>
    </dgm:pt>
    <dgm:pt modelId="{090077DC-861B-4F7C-AADD-B3D2DD3F235C}" type="sibTrans" cxnId="{ED8D7DB7-9F85-4575-BFEC-5FA39C9546A9}">
      <dgm:prSet/>
      <dgm:spPr/>
      <dgm:t>
        <a:bodyPr/>
        <a:lstStyle/>
        <a:p>
          <a:endParaRPr lang="en-US"/>
        </a:p>
      </dgm:t>
    </dgm:pt>
    <dgm:pt modelId="{99471B68-81FC-4DAD-A82B-19C7EE9727C4}">
      <dgm:prSet/>
      <dgm:spPr>
        <a:ln>
          <a:solidFill>
            <a:schemeClr val="tx1"/>
          </a:solidFill>
        </a:ln>
      </dgm:spPr>
      <dgm:t>
        <a:bodyPr/>
        <a:lstStyle/>
        <a:p>
          <a:r>
            <a:rPr lang="en-US" dirty="0"/>
            <a:t>Most issues are fixable, before binding</a:t>
          </a:r>
        </a:p>
      </dgm:t>
    </dgm:pt>
    <dgm:pt modelId="{C09E66F2-4DBA-4624-8039-135FDE98D1A0}" type="parTrans" cxnId="{1045F23B-0C5E-4F0C-9FD4-D720D13921D3}">
      <dgm:prSet/>
      <dgm:spPr/>
      <dgm:t>
        <a:bodyPr/>
        <a:lstStyle/>
        <a:p>
          <a:endParaRPr lang="en-US"/>
        </a:p>
      </dgm:t>
    </dgm:pt>
    <dgm:pt modelId="{DBD689F9-C2A0-4864-95BA-DAC012D66943}" type="sibTrans" cxnId="{1045F23B-0C5E-4F0C-9FD4-D720D13921D3}">
      <dgm:prSet/>
      <dgm:spPr/>
      <dgm:t>
        <a:bodyPr/>
        <a:lstStyle/>
        <a:p>
          <a:endParaRPr lang="en-US"/>
        </a:p>
      </dgm:t>
    </dgm:pt>
    <dgm:pt modelId="{2D7EED89-009C-4397-88B4-E3485C768D41}">
      <dgm:prSet/>
      <dgm:spPr>
        <a:ln>
          <a:solidFill>
            <a:schemeClr val="tx1"/>
          </a:solidFill>
        </a:ln>
      </dgm:spPr>
      <dgm:t>
        <a:bodyPr/>
        <a:lstStyle/>
        <a:p>
          <a:r>
            <a:rPr lang="en-US" dirty="0"/>
            <a:t>Documentation, behavior, and design must align </a:t>
          </a:r>
        </a:p>
      </dgm:t>
    </dgm:pt>
    <dgm:pt modelId="{E30A5CFE-2D7C-461E-9AA0-E2C18FD26827}" type="parTrans" cxnId="{0C8AD1C6-BE25-462A-B4A0-5A4EE10D4687}">
      <dgm:prSet/>
      <dgm:spPr/>
      <dgm:t>
        <a:bodyPr/>
        <a:lstStyle/>
        <a:p>
          <a:endParaRPr lang="en-US"/>
        </a:p>
      </dgm:t>
    </dgm:pt>
    <dgm:pt modelId="{6534311A-21C3-4E38-AB1A-09DC8B53E47A}" type="sibTrans" cxnId="{0C8AD1C6-BE25-462A-B4A0-5A4EE10D4687}">
      <dgm:prSet/>
      <dgm:spPr/>
      <dgm:t>
        <a:bodyPr/>
        <a:lstStyle/>
        <a:p>
          <a:endParaRPr lang="en-US"/>
        </a:p>
      </dgm:t>
    </dgm:pt>
    <dgm:pt modelId="{5577FACD-1964-4F6E-84F2-1DD15A2B5167}">
      <dgm:prSet/>
      <dgm:spPr/>
      <dgm:t>
        <a:bodyPr/>
        <a:lstStyle/>
        <a:p>
          <a:r>
            <a:rPr lang="en-US" baseline="0" dirty="0"/>
            <a:t>It it’s not insurance, understand the consequences early </a:t>
          </a:r>
        </a:p>
      </dgm:t>
    </dgm:pt>
    <dgm:pt modelId="{14894476-4677-46CD-B631-958DEB8D754F}" type="parTrans" cxnId="{99432660-8ECF-4E0F-979A-11780311EE53}">
      <dgm:prSet/>
      <dgm:spPr/>
      <dgm:t>
        <a:bodyPr/>
        <a:lstStyle/>
        <a:p>
          <a:endParaRPr lang="en-US"/>
        </a:p>
      </dgm:t>
    </dgm:pt>
    <dgm:pt modelId="{94192E58-91EB-464B-A745-E574F7AAC266}" type="sibTrans" cxnId="{99432660-8ECF-4E0F-979A-11780311EE53}">
      <dgm:prSet/>
      <dgm:spPr/>
      <dgm:t>
        <a:bodyPr/>
        <a:lstStyle/>
        <a:p>
          <a:endParaRPr lang="en-US"/>
        </a:p>
      </dgm:t>
    </dgm:pt>
    <dgm:pt modelId="{AA0F90E4-D2AB-4C13-9ACB-FA760B2770F0}" type="pres">
      <dgm:prSet presAssocID="{75E485D4-6280-4C9B-B136-A795CC694DD9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3D4BC7DD-23E3-4683-8791-974DE8E40AC6}" type="pres">
      <dgm:prSet presAssocID="{27D058FF-4D6B-4656-B5A2-97F89EDBEEDE}" presName="hierRoot1" presStyleCnt="0"/>
      <dgm:spPr/>
    </dgm:pt>
    <dgm:pt modelId="{43E6AF9C-7DB9-4E4A-8629-895A67BDCBD8}" type="pres">
      <dgm:prSet presAssocID="{27D058FF-4D6B-4656-B5A2-97F89EDBEEDE}" presName="composite" presStyleCnt="0"/>
      <dgm:spPr/>
    </dgm:pt>
    <dgm:pt modelId="{E236F9DA-CFEF-4F3F-89F0-07E80BF6B10E}" type="pres">
      <dgm:prSet presAssocID="{27D058FF-4D6B-4656-B5A2-97F89EDBEEDE}" presName="background" presStyleLbl="node0" presStyleIdx="0" presStyleCnt="4"/>
      <dgm:spPr>
        <a:solidFill>
          <a:srgbClr val="A23F97"/>
        </a:solidFill>
      </dgm:spPr>
    </dgm:pt>
    <dgm:pt modelId="{B7D1F457-0C4B-46C7-BE45-DEAC04533550}" type="pres">
      <dgm:prSet presAssocID="{27D058FF-4D6B-4656-B5A2-97F89EDBEEDE}" presName="text" presStyleLbl="fgAcc0" presStyleIdx="0" presStyleCnt="4">
        <dgm:presLayoutVars>
          <dgm:chPref val="3"/>
        </dgm:presLayoutVars>
      </dgm:prSet>
      <dgm:spPr/>
    </dgm:pt>
    <dgm:pt modelId="{791C1849-9F77-4241-9113-F30A59D2C12C}" type="pres">
      <dgm:prSet presAssocID="{27D058FF-4D6B-4656-B5A2-97F89EDBEEDE}" presName="hierChild2" presStyleCnt="0"/>
      <dgm:spPr/>
    </dgm:pt>
    <dgm:pt modelId="{EF5BDB14-8A54-41E0-8DF2-AC3670E2478A}" type="pres">
      <dgm:prSet presAssocID="{99471B68-81FC-4DAD-A82B-19C7EE9727C4}" presName="hierRoot1" presStyleCnt="0"/>
      <dgm:spPr/>
    </dgm:pt>
    <dgm:pt modelId="{F9B6BA49-8FAB-497B-BC44-F3C964C344DF}" type="pres">
      <dgm:prSet presAssocID="{99471B68-81FC-4DAD-A82B-19C7EE9727C4}" presName="composite" presStyleCnt="0"/>
      <dgm:spPr/>
    </dgm:pt>
    <dgm:pt modelId="{9922C565-455B-45F9-9B32-9AD5B01B66B5}" type="pres">
      <dgm:prSet presAssocID="{99471B68-81FC-4DAD-A82B-19C7EE9727C4}" presName="background" presStyleLbl="node0" presStyleIdx="1" presStyleCnt="4"/>
      <dgm:spPr>
        <a:solidFill>
          <a:srgbClr val="A23F97"/>
        </a:solidFill>
      </dgm:spPr>
    </dgm:pt>
    <dgm:pt modelId="{79648909-6CCF-4D6C-AF85-B24048A13E47}" type="pres">
      <dgm:prSet presAssocID="{99471B68-81FC-4DAD-A82B-19C7EE9727C4}" presName="text" presStyleLbl="fgAcc0" presStyleIdx="1" presStyleCnt="4">
        <dgm:presLayoutVars>
          <dgm:chPref val="3"/>
        </dgm:presLayoutVars>
      </dgm:prSet>
      <dgm:spPr/>
    </dgm:pt>
    <dgm:pt modelId="{00B4A03D-529A-4B0F-A7B0-36DE8E45C940}" type="pres">
      <dgm:prSet presAssocID="{99471B68-81FC-4DAD-A82B-19C7EE9727C4}" presName="hierChild2" presStyleCnt="0"/>
      <dgm:spPr/>
    </dgm:pt>
    <dgm:pt modelId="{C7EBC91A-4212-47AD-962F-AE54A4468D0C}" type="pres">
      <dgm:prSet presAssocID="{2D7EED89-009C-4397-88B4-E3485C768D41}" presName="hierRoot1" presStyleCnt="0"/>
      <dgm:spPr/>
    </dgm:pt>
    <dgm:pt modelId="{EAAE9CFA-0149-460F-A778-FDC106DC59B6}" type="pres">
      <dgm:prSet presAssocID="{2D7EED89-009C-4397-88B4-E3485C768D41}" presName="composite" presStyleCnt="0"/>
      <dgm:spPr/>
    </dgm:pt>
    <dgm:pt modelId="{FB84676B-0B71-4028-82BE-AC70CC13287D}" type="pres">
      <dgm:prSet presAssocID="{2D7EED89-009C-4397-88B4-E3485C768D41}" presName="background" presStyleLbl="node0" presStyleIdx="2" presStyleCnt="4"/>
      <dgm:spPr>
        <a:solidFill>
          <a:srgbClr val="A23F97"/>
        </a:solidFill>
      </dgm:spPr>
    </dgm:pt>
    <dgm:pt modelId="{14EBA7C4-FD05-467F-B2BB-07C69EB28B8C}" type="pres">
      <dgm:prSet presAssocID="{2D7EED89-009C-4397-88B4-E3485C768D41}" presName="text" presStyleLbl="fgAcc0" presStyleIdx="2" presStyleCnt="4">
        <dgm:presLayoutVars>
          <dgm:chPref val="3"/>
        </dgm:presLayoutVars>
      </dgm:prSet>
      <dgm:spPr/>
    </dgm:pt>
    <dgm:pt modelId="{DDCBC734-83E2-44B9-90DF-CECB01AD403D}" type="pres">
      <dgm:prSet presAssocID="{2D7EED89-009C-4397-88B4-E3485C768D41}" presName="hierChild2" presStyleCnt="0"/>
      <dgm:spPr/>
    </dgm:pt>
    <dgm:pt modelId="{B0955747-8EE3-47AC-9EA5-587731D39BB8}" type="pres">
      <dgm:prSet presAssocID="{5577FACD-1964-4F6E-84F2-1DD15A2B5167}" presName="hierRoot1" presStyleCnt="0"/>
      <dgm:spPr/>
    </dgm:pt>
    <dgm:pt modelId="{FFB3FDCC-2337-4CC4-8DD8-E7EC19C123EB}" type="pres">
      <dgm:prSet presAssocID="{5577FACD-1964-4F6E-84F2-1DD15A2B5167}" presName="composite" presStyleCnt="0"/>
      <dgm:spPr/>
    </dgm:pt>
    <dgm:pt modelId="{4493C41B-C39A-4C96-95B9-818F45F64914}" type="pres">
      <dgm:prSet presAssocID="{5577FACD-1964-4F6E-84F2-1DD15A2B5167}" presName="background" presStyleLbl="node0" presStyleIdx="3" presStyleCnt="4"/>
      <dgm:spPr>
        <a:solidFill>
          <a:srgbClr val="A23F97"/>
        </a:solidFill>
      </dgm:spPr>
    </dgm:pt>
    <dgm:pt modelId="{1BDD406C-2B9B-468C-8A90-77654EC9EFE3}" type="pres">
      <dgm:prSet presAssocID="{5577FACD-1964-4F6E-84F2-1DD15A2B5167}" presName="text" presStyleLbl="fgAcc0" presStyleIdx="3" presStyleCnt="4">
        <dgm:presLayoutVars>
          <dgm:chPref val="3"/>
        </dgm:presLayoutVars>
      </dgm:prSet>
      <dgm:spPr/>
    </dgm:pt>
    <dgm:pt modelId="{8B4C4FAD-C710-40D1-B71B-6595AA8A6659}" type="pres">
      <dgm:prSet presAssocID="{5577FACD-1964-4F6E-84F2-1DD15A2B5167}" presName="hierChild2" presStyleCnt="0"/>
      <dgm:spPr/>
    </dgm:pt>
  </dgm:ptLst>
  <dgm:cxnLst>
    <dgm:cxn modelId="{1045F23B-0C5E-4F0C-9FD4-D720D13921D3}" srcId="{75E485D4-6280-4C9B-B136-A795CC694DD9}" destId="{99471B68-81FC-4DAD-A82B-19C7EE9727C4}" srcOrd="1" destOrd="0" parTransId="{C09E66F2-4DBA-4624-8039-135FDE98D1A0}" sibTransId="{DBD689F9-C2A0-4864-95BA-DAC012D66943}"/>
    <dgm:cxn modelId="{8B848740-6A8D-4FE9-8216-4AF7B4E518B0}" type="presOf" srcId="{27D058FF-4D6B-4656-B5A2-97F89EDBEEDE}" destId="{B7D1F457-0C4B-46C7-BE45-DEAC04533550}" srcOrd="0" destOrd="0" presId="urn:microsoft.com/office/officeart/2005/8/layout/hierarchy1"/>
    <dgm:cxn modelId="{99432660-8ECF-4E0F-979A-11780311EE53}" srcId="{75E485D4-6280-4C9B-B136-A795CC694DD9}" destId="{5577FACD-1964-4F6E-84F2-1DD15A2B5167}" srcOrd="3" destOrd="0" parTransId="{14894476-4677-46CD-B631-958DEB8D754F}" sibTransId="{94192E58-91EB-464B-A745-E574F7AAC266}"/>
    <dgm:cxn modelId="{B99E5E73-4B54-4837-8F6F-208B6F0B1F2D}" type="presOf" srcId="{99471B68-81FC-4DAD-A82B-19C7EE9727C4}" destId="{79648909-6CCF-4D6C-AF85-B24048A13E47}" srcOrd="0" destOrd="0" presId="urn:microsoft.com/office/officeart/2005/8/layout/hierarchy1"/>
    <dgm:cxn modelId="{63A0BD7D-499B-4EB0-9F2F-997526ECF3A0}" type="presOf" srcId="{5577FACD-1964-4F6E-84F2-1DD15A2B5167}" destId="{1BDD406C-2B9B-468C-8A90-77654EC9EFE3}" srcOrd="0" destOrd="0" presId="urn:microsoft.com/office/officeart/2005/8/layout/hierarchy1"/>
    <dgm:cxn modelId="{42A83FAC-F386-4E66-ADD1-5FA92DD01494}" type="presOf" srcId="{2D7EED89-009C-4397-88B4-E3485C768D41}" destId="{14EBA7C4-FD05-467F-B2BB-07C69EB28B8C}" srcOrd="0" destOrd="0" presId="urn:microsoft.com/office/officeart/2005/8/layout/hierarchy1"/>
    <dgm:cxn modelId="{ED8D7DB7-9F85-4575-BFEC-5FA39C9546A9}" srcId="{75E485D4-6280-4C9B-B136-A795CC694DD9}" destId="{27D058FF-4D6B-4656-B5A2-97F89EDBEEDE}" srcOrd="0" destOrd="0" parTransId="{FF1FBEB6-233C-402A-8E4D-C0CA525E3764}" sibTransId="{090077DC-861B-4F7C-AADD-B3D2DD3F235C}"/>
    <dgm:cxn modelId="{0C8AD1C6-BE25-462A-B4A0-5A4EE10D4687}" srcId="{75E485D4-6280-4C9B-B136-A795CC694DD9}" destId="{2D7EED89-009C-4397-88B4-E3485C768D41}" srcOrd="2" destOrd="0" parTransId="{E30A5CFE-2D7C-461E-9AA0-E2C18FD26827}" sibTransId="{6534311A-21C3-4E38-AB1A-09DC8B53E47A}"/>
    <dgm:cxn modelId="{7E838CFE-AF2A-4549-9966-548ACDDC42C6}" type="presOf" srcId="{75E485D4-6280-4C9B-B136-A795CC694DD9}" destId="{AA0F90E4-D2AB-4C13-9ACB-FA760B2770F0}" srcOrd="0" destOrd="0" presId="urn:microsoft.com/office/officeart/2005/8/layout/hierarchy1"/>
    <dgm:cxn modelId="{393FCBDE-5E47-4B9F-9439-0685A4F29CEE}" type="presParOf" srcId="{AA0F90E4-D2AB-4C13-9ACB-FA760B2770F0}" destId="{3D4BC7DD-23E3-4683-8791-974DE8E40AC6}" srcOrd="0" destOrd="0" presId="urn:microsoft.com/office/officeart/2005/8/layout/hierarchy1"/>
    <dgm:cxn modelId="{A4ABF265-5324-4E2A-BA2B-AEC564B80B15}" type="presParOf" srcId="{3D4BC7DD-23E3-4683-8791-974DE8E40AC6}" destId="{43E6AF9C-7DB9-4E4A-8629-895A67BDCBD8}" srcOrd="0" destOrd="0" presId="urn:microsoft.com/office/officeart/2005/8/layout/hierarchy1"/>
    <dgm:cxn modelId="{1E72B4B5-E0E8-42EB-BF6C-84D5A7E210E6}" type="presParOf" srcId="{43E6AF9C-7DB9-4E4A-8629-895A67BDCBD8}" destId="{E236F9DA-CFEF-4F3F-89F0-07E80BF6B10E}" srcOrd="0" destOrd="0" presId="urn:microsoft.com/office/officeart/2005/8/layout/hierarchy1"/>
    <dgm:cxn modelId="{C26EAF0F-E1E9-45CD-AFB5-9C6EEB327A06}" type="presParOf" srcId="{43E6AF9C-7DB9-4E4A-8629-895A67BDCBD8}" destId="{B7D1F457-0C4B-46C7-BE45-DEAC04533550}" srcOrd="1" destOrd="0" presId="urn:microsoft.com/office/officeart/2005/8/layout/hierarchy1"/>
    <dgm:cxn modelId="{04390DE6-0754-4154-A02C-A86774236862}" type="presParOf" srcId="{3D4BC7DD-23E3-4683-8791-974DE8E40AC6}" destId="{791C1849-9F77-4241-9113-F30A59D2C12C}" srcOrd="1" destOrd="0" presId="urn:microsoft.com/office/officeart/2005/8/layout/hierarchy1"/>
    <dgm:cxn modelId="{5F06B235-4160-4F3D-ABAE-D4FBB1F4A8AE}" type="presParOf" srcId="{AA0F90E4-D2AB-4C13-9ACB-FA760B2770F0}" destId="{EF5BDB14-8A54-41E0-8DF2-AC3670E2478A}" srcOrd="1" destOrd="0" presId="urn:microsoft.com/office/officeart/2005/8/layout/hierarchy1"/>
    <dgm:cxn modelId="{9C959808-DC62-46EF-924F-4C77EA4DDA8C}" type="presParOf" srcId="{EF5BDB14-8A54-41E0-8DF2-AC3670E2478A}" destId="{F9B6BA49-8FAB-497B-BC44-F3C964C344DF}" srcOrd="0" destOrd="0" presId="urn:microsoft.com/office/officeart/2005/8/layout/hierarchy1"/>
    <dgm:cxn modelId="{3676C4AA-DEF9-4373-AB7A-921A611C7FEE}" type="presParOf" srcId="{F9B6BA49-8FAB-497B-BC44-F3C964C344DF}" destId="{9922C565-455B-45F9-9B32-9AD5B01B66B5}" srcOrd="0" destOrd="0" presId="urn:microsoft.com/office/officeart/2005/8/layout/hierarchy1"/>
    <dgm:cxn modelId="{C77616BC-EDBC-432D-87AF-ED154B0CBED2}" type="presParOf" srcId="{F9B6BA49-8FAB-497B-BC44-F3C964C344DF}" destId="{79648909-6CCF-4D6C-AF85-B24048A13E47}" srcOrd="1" destOrd="0" presId="urn:microsoft.com/office/officeart/2005/8/layout/hierarchy1"/>
    <dgm:cxn modelId="{B4F2952A-5805-4585-A043-F13F27961F5C}" type="presParOf" srcId="{EF5BDB14-8A54-41E0-8DF2-AC3670E2478A}" destId="{00B4A03D-529A-4B0F-A7B0-36DE8E45C940}" srcOrd="1" destOrd="0" presId="urn:microsoft.com/office/officeart/2005/8/layout/hierarchy1"/>
    <dgm:cxn modelId="{71354634-15F4-4E68-A521-A7558CD04882}" type="presParOf" srcId="{AA0F90E4-D2AB-4C13-9ACB-FA760B2770F0}" destId="{C7EBC91A-4212-47AD-962F-AE54A4468D0C}" srcOrd="2" destOrd="0" presId="urn:microsoft.com/office/officeart/2005/8/layout/hierarchy1"/>
    <dgm:cxn modelId="{6202FF2F-891F-48BD-939B-C62C2547B3CC}" type="presParOf" srcId="{C7EBC91A-4212-47AD-962F-AE54A4468D0C}" destId="{EAAE9CFA-0149-460F-A778-FDC106DC59B6}" srcOrd="0" destOrd="0" presId="urn:microsoft.com/office/officeart/2005/8/layout/hierarchy1"/>
    <dgm:cxn modelId="{69EF51C5-B72D-45CF-B5D7-949794E2670C}" type="presParOf" srcId="{EAAE9CFA-0149-460F-A778-FDC106DC59B6}" destId="{FB84676B-0B71-4028-82BE-AC70CC13287D}" srcOrd="0" destOrd="0" presId="urn:microsoft.com/office/officeart/2005/8/layout/hierarchy1"/>
    <dgm:cxn modelId="{1F6F7ED3-7F29-41C7-864D-82488A7F0FDD}" type="presParOf" srcId="{EAAE9CFA-0149-460F-A778-FDC106DC59B6}" destId="{14EBA7C4-FD05-467F-B2BB-07C69EB28B8C}" srcOrd="1" destOrd="0" presId="urn:microsoft.com/office/officeart/2005/8/layout/hierarchy1"/>
    <dgm:cxn modelId="{9AEE0E7D-B242-4571-836E-9022813C167D}" type="presParOf" srcId="{C7EBC91A-4212-47AD-962F-AE54A4468D0C}" destId="{DDCBC734-83E2-44B9-90DF-CECB01AD403D}" srcOrd="1" destOrd="0" presId="urn:microsoft.com/office/officeart/2005/8/layout/hierarchy1"/>
    <dgm:cxn modelId="{F6707969-3974-40A9-A592-C318FE979E0C}" type="presParOf" srcId="{AA0F90E4-D2AB-4C13-9ACB-FA760B2770F0}" destId="{B0955747-8EE3-47AC-9EA5-587731D39BB8}" srcOrd="3" destOrd="0" presId="urn:microsoft.com/office/officeart/2005/8/layout/hierarchy1"/>
    <dgm:cxn modelId="{2104F7EF-2774-45B0-8F08-6698F0CFE978}" type="presParOf" srcId="{B0955747-8EE3-47AC-9EA5-587731D39BB8}" destId="{FFB3FDCC-2337-4CC4-8DD8-E7EC19C123EB}" srcOrd="0" destOrd="0" presId="urn:microsoft.com/office/officeart/2005/8/layout/hierarchy1"/>
    <dgm:cxn modelId="{AB5C1378-5D02-4084-9A07-1AE2D8984B23}" type="presParOf" srcId="{FFB3FDCC-2337-4CC4-8DD8-E7EC19C123EB}" destId="{4493C41B-C39A-4C96-95B9-818F45F64914}" srcOrd="0" destOrd="0" presId="urn:microsoft.com/office/officeart/2005/8/layout/hierarchy1"/>
    <dgm:cxn modelId="{A5A7433B-0FFA-45AE-969E-ADA39451DCC8}" type="presParOf" srcId="{FFB3FDCC-2337-4CC4-8DD8-E7EC19C123EB}" destId="{1BDD406C-2B9B-468C-8A90-77654EC9EFE3}" srcOrd="1" destOrd="0" presId="urn:microsoft.com/office/officeart/2005/8/layout/hierarchy1"/>
    <dgm:cxn modelId="{FA061706-EA77-4131-9B7A-F0D169388B36}" type="presParOf" srcId="{B0955747-8EE3-47AC-9EA5-587731D39BB8}" destId="{8B4C4FAD-C710-40D1-B71B-6595AA8A6659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236F9DA-CFEF-4F3F-89F0-07E80BF6B10E}">
      <dsp:nvSpPr>
        <dsp:cNvPr id="0" name=""/>
        <dsp:cNvSpPr/>
      </dsp:nvSpPr>
      <dsp:spPr>
        <a:xfrm>
          <a:off x="0" y="640156"/>
          <a:ext cx="2661470" cy="1690034"/>
        </a:xfrm>
        <a:prstGeom prst="roundRect">
          <a:avLst>
            <a:gd name="adj" fmla="val 10000"/>
          </a:avLst>
        </a:prstGeom>
        <a:solidFill>
          <a:srgbClr val="A23F97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7D1F457-0C4B-46C7-BE45-DEAC04533550}">
      <dsp:nvSpPr>
        <dsp:cNvPr id="0" name=""/>
        <dsp:cNvSpPr/>
      </dsp:nvSpPr>
      <dsp:spPr>
        <a:xfrm>
          <a:off x="295719" y="921089"/>
          <a:ext cx="2661470" cy="169003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/>
            <a:t>The Current Environment </a:t>
          </a:r>
        </a:p>
      </dsp:txBody>
      <dsp:txXfrm>
        <a:off x="345218" y="970588"/>
        <a:ext cx="2562472" cy="1591036"/>
      </dsp:txXfrm>
    </dsp:sp>
    <dsp:sp modelId="{9922C565-455B-45F9-9B32-9AD5B01B66B5}">
      <dsp:nvSpPr>
        <dsp:cNvPr id="0" name=""/>
        <dsp:cNvSpPr/>
      </dsp:nvSpPr>
      <dsp:spPr>
        <a:xfrm>
          <a:off x="3252909" y="640156"/>
          <a:ext cx="2661470" cy="1690034"/>
        </a:xfrm>
        <a:prstGeom prst="roundRect">
          <a:avLst>
            <a:gd name="adj" fmla="val 10000"/>
          </a:avLst>
        </a:prstGeom>
        <a:solidFill>
          <a:srgbClr val="A23F97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9648909-6CCF-4D6C-AF85-B24048A13E47}">
      <dsp:nvSpPr>
        <dsp:cNvPr id="0" name=""/>
        <dsp:cNvSpPr/>
      </dsp:nvSpPr>
      <dsp:spPr>
        <a:xfrm>
          <a:off x="3548628" y="921089"/>
          <a:ext cx="2661470" cy="169003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 dirty="0"/>
            <a:t>Case Killers </a:t>
          </a:r>
        </a:p>
      </dsp:txBody>
      <dsp:txXfrm>
        <a:off x="3598127" y="970588"/>
        <a:ext cx="2562472" cy="1591036"/>
      </dsp:txXfrm>
    </dsp:sp>
    <dsp:sp modelId="{FB84676B-0B71-4028-82BE-AC70CC13287D}">
      <dsp:nvSpPr>
        <dsp:cNvPr id="0" name=""/>
        <dsp:cNvSpPr/>
      </dsp:nvSpPr>
      <dsp:spPr>
        <a:xfrm>
          <a:off x="6505817" y="640156"/>
          <a:ext cx="2661470" cy="1690034"/>
        </a:xfrm>
        <a:prstGeom prst="roundRect">
          <a:avLst>
            <a:gd name="adj" fmla="val 10000"/>
          </a:avLst>
        </a:prstGeom>
        <a:solidFill>
          <a:srgbClr val="A23F97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4EBA7C4-FD05-467F-B2BB-07C69EB28B8C}">
      <dsp:nvSpPr>
        <dsp:cNvPr id="0" name=""/>
        <dsp:cNvSpPr/>
      </dsp:nvSpPr>
      <dsp:spPr>
        <a:xfrm>
          <a:off x="6801537" y="921089"/>
          <a:ext cx="2661470" cy="169003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 dirty="0"/>
            <a:t>What this session is (and is not)</a:t>
          </a:r>
        </a:p>
      </dsp:txBody>
      <dsp:txXfrm>
        <a:off x="6851036" y="970588"/>
        <a:ext cx="2562472" cy="159103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242E165-B5B1-42CE-9B1E-7A36B1B62014}">
      <dsp:nvSpPr>
        <dsp:cNvPr id="0" name=""/>
        <dsp:cNvSpPr/>
      </dsp:nvSpPr>
      <dsp:spPr>
        <a:xfrm>
          <a:off x="0" y="0"/>
          <a:ext cx="7889630" cy="1274263"/>
        </a:xfrm>
        <a:prstGeom prst="rect">
          <a:avLst/>
        </a:prstGeom>
        <a:solidFill>
          <a:srgbClr val="A23F97"/>
        </a:solidFill>
        <a:ln w="57150">
          <a:solidFill>
            <a:schemeClr val="tx1"/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4790" tIns="224790" rIns="224790" bIns="224790" numCol="1" spcCol="1270" anchor="ctr" anchorCtr="0">
          <a:noAutofit/>
        </a:bodyPr>
        <a:lstStyle/>
        <a:p>
          <a:pPr marL="0" lvl="0" indent="0" algn="ctr" defTabSz="2622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900" kern="1200" dirty="0"/>
            <a:t>The Real Battleground</a:t>
          </a:r>
        </a:p>
      </dsp:txBody>
      <dsp:txXfrm>
        <a:off x="0" y="0"/>
        <a:ext cx="7889630" cy="1274263"/>
      </dsp:txXfrm>
    </dsp:sp>
    <dsp:sp modelId="{D4FE01B2-755A-41C1-BF90-7AC4CB036C88}">
      <dsp:nvSpPr>
        <dsp:cNvPr id="0" name=""/>
        <dsp:cNvSpPr/>
      </dsp:nvSpPr>
      <dsp:spPr>
        <a:xfrm>
          <a:off x="3852" y="1274263"/>
          <a:ext cx="2627308" cy="2675953"/>
        </a:xfrm>
        <a:prstGeom prst="rect">
          <a:avLst/>
        </a:prstGeom>
        <a:solidFill>
          <a:srgbClr val="A23F97"/>
        </a:solidFill>
        <a:ln w="57150" cap="flat" cmpd="sng" algn="ctr">
          <a:solidFill>
            <a:scrgbClr r="0" g="0" b="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kern="1200" dirty="0"/>
            <a:t>Most captive failures die here</a:t>
          </a:r>
        </a:p>
      </dsp:txBody>
      <dsp:txXfrm>
        <a:off x="3852" y="1274263"/>
        <a:ext cx="2627308" cy="2675953"/>
      </dsp:txXfrm>
    </dsp:sp>
    <dsp:sp modelId="{0C2D9632-2387-4CEC-9CE1-592A88315315}">
      <dsp:nvSpPr>
        <dsp:cNvPr id="0" name=""/>
        <dsp:cNvSpPr/>
      </dsp:nvSpPr>
      <dsp:spPr>
        <a:xfrm>
          <a:off x="2631160" y="1274263"/>
          <a:ext cx="2627308" cy="2675953"/>
        </a:xfrm>
        <a:prstGeom prst="rect">
          <a:avLst/>
        </a:prstGeom>
        <a:solidFill>
          <a:srgbClr val="A23F97"/>
        </a:solidFill>
        <a:ln w="57150" cap="flat" cmpd="sng" algn="ctr">
          <a:solidFill>
            <a:scrgbClr r="0" g="0" b="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kern="1200" dirty="0"/>
            <a:t>Courts focus on substance over form</a:t>
          </a:r>
        </a:p>
      </dsp:txBody>
      <dsp:txXfrm>
        <a:off x="2631160" y="1274263"/>
        <a:ext cx="2627308" cy="2675953"/>
      </dsp:txXfrm>
    </dsp:sp>
    <dsp:sp modelId="{415AB481-BA82-49A0-95FF-12531B45D194}">
      <dsp:nvSpPr>
        <dsp:cNvPr id="0" name=""/>
        <dsp:cNvSpPr/>
      </dsp:nvSpPr>
      <dsp:spPr>
        <a:xfrm>
          <a:off x="5258469" y="1274263"/>
          <a:ext cx="2627308" cy="2675953"/>
        </a:xfrm>
        <a:prstGeom prst="rect">
          <a:avLst/>
        </a:prstGeom>
        <a:solidFill>
          <a:srgbClr val="A23F97"/>
        </a:solidFill>
        <a:ln w="57150" cap="flat" cmpd="sng" algn="ctr">
          <a:solidFill>
            <a:scrgbClr r="0" g="0" b="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kern="1200" dirty="0"/>
            <a:t>Distribution must exist in fact, not just on paper</a:t>
          </a:r>
        </a:p>
      </dsp:txBody>
      <dsp:txXfrm>
        <a:off x="5258469" y="1274263"/>
        <a:ext cx="2627308" cy="2675953"/>
      </dsp:txXfrm>
    </dsp:sp>
    <dsp:sp modelId="{C8FA2064-2AC6-4090-BD8F-6C87F3EA2E67}">
      <dsp:nvSpPr>
        <dsp:cNvPr id="0" name=""/>
        <dsp:cNvSpPr/>
      </dsp:nvSpPr>
      <dsp:spPr>
        <a:xfrm>
          <a:off x="0" y="3950216"/>
          <a:ext cx="7889630" cy="297328"/>
        </a:xfrm>
        <a:prstGeom prst="rect">
          <a:avLst/>
        </a:prstGeom>
        <a:solidFill>
          <a:schemeClr val="tx1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236F9DA-CFEF-4F3F-89F0-07E80BF6B10E}">
      <dsp:nvSpPr>
        <dsp:cNvPr id="0" name=""/>
        <dsp:cNvSpPr/>
      </dsp:nvSpPr>
      <dsp:spPr>
        <a:xfrm>
          <a:off x="2772" y="892686"/>
          <a:ext cx="1979469" cy="1256962"/>
        </a:xfrm>
        <a:prstGeom prst="roundRect">
          <a:avLst>
            <a:gd name="adj" fmla="val 10000"/>
          </a:avLst>
        </a:prstGeom>
        <a:solidFill>
          <a:srgbClr val="A23F97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7D1F457-0C4B-46C7-BE45-DEAC04533550}">
      <dsp:nvSpPr>
        <dsp:cNvPr id="0" name=""/>
        <dsp:cNvSpPr/>
      </dsp:nvSpPr>
      <dsp:spPr>
        <a:xfrm>
          <a:off x="222713" y="1101630"/>
          <a:ext cx="1979469" cy="125696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Courts punish patterns, not just mistakes </a:t>
          </a:r>
        </a:p>
      </dsp:txBody>
      <dsp:txXfrm>
        <a:off x="259528" y="1138445"/>
        <a:ext cx="1905839" cy="1183332"/>
      </dsp:txXfrm>
    </dsp:sp>
    <dsp:sp modelId="{9922C565-455B-45F9-9B32-9AD5B01B66B5}">
      <dsp:nvSpPr>
        <dsp:cNvPr id="0" name=""/>
        <dsp:cNvSpPr/>
      </dsp:nvSpPr>
      <dsp:spPr>
        <a:xfrm>
          <a:off x="2422123" y="892686"/>
          <a:ext cx="1979469" cy="1256962"/>
        </a:xfrm>
        <a:prstGeom prst="roundRect">
          <a:avLst>
            <a:gd name="adj" fmla="val 10000"/>
          </a:avLst>
        </a:prstGeom>
        <a:solidFill>
          <a:srgbClr val="A23F97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9648909-6CCF-4D6C-AF85-B24048A13E47}">
      <dsp:nvSpPr>
        <dsp:cNvPr id="0" name=""/>
        <dsp:cNvSpPr/>
      </dsp:nvSpPr>
      <dsp:spPr>
        <a:xfrm>
          <a:off x="2642064" y="1101630"/>
          <a:ext cx="1979469" cy="125696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Most issues are fixable, before binding</a:t>
          </a:r>
        </a:p>
      </dsp:txBody>
      <dsp:txXfrm>
        <a:off x="2678879" y="1138445"/>
        <a:ext cx="1905839" cy="1183332"/>
      </dsp:txXfrm>
    </dsp:sp>
    <dsp:sp modelId="{FB84676B-0B71-4028-82BE-AC70CC13287D}">
      <dsp:nvSpPr>
        <dsp:cNvPr id="0" name=""/>
        <dsp:cNvSpPr/>
      </dsp:nvSpPr>
      <dsp:spPr>
        <a:xfrm>
          <a:off x="4841474" y="892686"/>
          <a:ext cx="1979469" cy="1256962"/>
        </a:xfrm>
        <a:prstGeom prst="roundRect">
          <a:avLst>
            <a:gd name="adj" fmla="val 10000"/>
          </a:avLst>
        </a:prstGeom>
        <a:solidFill>
          <a:srgbClr val="A23F97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4EBA7C4-FD05-467F-B2BB-07C69EB28B8C}">
      <dsp:nvSpPr>
        <dsp:cNvPr id="0" name=""/>
        <dsp:cNvSpPr/>
      </dsp:nvSpPr>
      <dsp:spPr>
        <a:xfrm>
          <a:off x="5061415" y="1101630"/>
          <a:ext cx="1979469" cy="125696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Documentation, behavior, and design must align </a:t>
          </a:r>
        </a:p>
      </dsp:txBody>
      <dsp:txXfrm>
        <a:off x="5098230" y="1138445"/>
        <a:ext cx="1905839" cy="1183332"/>
      </dsp:txXfrm>
    </dsp:sp>
    <dsp:sp modelId="{4493C41B-C39A-4C96-95B9-818F45F64914}">
      <dsp:nvSpPr>
        <dsp:cNvPr id="0" name=""/>
        <dsp:cNvSpPr/>
      </dsp:nvSpPr>
      <dsp:spPr>
        <a:xfrm>
          <a:off x="7260825" y="892686"/>
          <a:ext cx="1979469" cy="1256962"/>
        </a:xfrm>
        <a:prstGeom prst="roundRect">
          <a:avLst>
            <a:gd name="adj" fmla="val 10000"/>
          </a:avLst>
        </a:prstGeom>
        <a:solidFill>
          <a:srgbClr val="A23F97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BDD406C-2B9B-468C-8A90-77654EC9EFE3}">
      <dsp:nvSpPr>
        <dsp:cNvPr id="0" name=""/>
        <dsp:cNvSpPr/>
      </dsp:nvSpPr>
      <dsp:spPr>
        <a:xfrm>
          <a:off x="7480766" y="1101630"/>
          <a:ext cx="1979469" cy="125696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baseline="0" dirty="0"/>
            <a:t>It it’s not insurance, understand the consequences early </a:t>
          </a:r>
        </a:p>
      </dsp:txBody>
      <dsp:txXfrm>
        <a:off x="7517581" y="1138445"/>
        <a:ext cx="1905839" cy="118333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3">
  <dgm:title val=""/>
  <dgm:desc val=""/>
  <dgm:catLst>
    <dgm:cat type="list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5" srcId="0" destId="1" srcOrd="0" destOrd="0"/>
        <dgm:cxn modelId="6" srcId="1" destId="2" srcOrd="0" destOrd="0"/>
        <dgm:cxn modelId="7" srcId="1" destId="3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6" srcId="0" destId="1" srcOrd="0" destOrd="0"/>
        <dgm:cxn modelId="7" srcId="1" destId="2" srcOrd="0" destOrd="0"/>
        <dgm:cxn modelId="8" srcId="1" destId="3" srcOrd="1" destOrd="0"/>
        <dgm:cxn modelId="9" srcId="1" destId="4" srcOrd="2" destOrd="0"/>
        <dgm:cxn modelId="10" srcId="1" destId="5" srcOrd="3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roof" refType="w"/>
      <dgm:constr type="h" for="ch" forName="roof" refType="h" fact="0.3"/>
      <dgm:constr type="primFontSz" for="ch" forName="roof" val="65"/>
      <dgm:constr type="w" for="ch" forName="pillars" refType="w"/>
      <dgm:constr type="h" for="ch" forName="pillars" refType="h" fact="0.63"/>
      <dgm:constr type="t" for="ch" forName="pillars" refType="h" fact="0.3"/>
      <dgm:constr type="primFontSz" for="des" forName="pillar1" val="65"/>
      <dgm:constr type="primFontSz" for="des" forName="pillarX" refType="primFontSz" refFor="des" refForName="pillar1" op="equ"/>
      <dgm:constr type="w" for="ch" forName="base" refType="w"/>
      <dgm:constr type="h" for="ch" forName="base" refType="h" fact="0.07"/>
      <dgm:constr type="t" for="ch" forName="base" refType="h" fact="0.93"/>
    </dgm:constrLst>
    <dgm:ruleLst/>
    <dgm:forEach name="Name0" axis="ch" ptType="node" cnt="1">
      <dgm:layoutNode name="roof" styleLbl="dkBgShp">
        <dgm:alg type="tx"/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illars" styleLbl="node1">
        <dgm:choose name="Name1">
          <dgm:if name="Name2" func="var" arg="dir" op="equ" val="norm">
            <dgm:alg type="lin">
              <dgm:param type="linDir" val="fromL"/>
            </dgm:alg>
          </dgm:if>
          <dgm:else name="Name3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illar1" refType="w"/>
          <dgm:constr type="h" for="ch" forName="pillar1" refType="h"/>
          <dgm:constr type="w" for="ch" forName="pillarX" refType="w"/>
          <dgm:constr type="h" for="ch" forName="pillarX" refType="h"/>
        </dgm:constrLst>
        <dgm:ruleLst/>
        <dgm:layoutNode name="pillar1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forEach name="Name4" axis="ch" ptType="node" st="2">
          <dgm:layoutNode name="pillarX" styleLbl="node1">
            <dgm:varLst>
              <dgm:bulletEnabled val="1"/>
            </dgm:varLst>
            <dgm:alg type="tx"/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forEach>
      </dgm:layoutNode>
      <dgm:layoutNode name="base" styleLbl="dkBgShp">
        <dgm:alg type="sp"/>
        <dgm:shape xmlns:r="http://schemas.openxmlformats.org/officeDocument/2006/relationships" type="rect" r:blip="">
          <dgm:adjLst/>
        </dgm:shape>
        <dgm:presOf/>
        <dgm:constrLst/>
        <dgm:ruleLst/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8B92821-53A7-4772-A1AA-B3603958337C}" type="datetimeFigureOut">
              <a:rPr lang="en-US" smtClean="0"/>
              <a:t>4/17/2026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DA049F2-7F62-46B7-B03D-281C7D2BE4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09759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10 minutes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DA049F2-7F62-46B7-B03D-281C7D2BE432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454658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9CB3379-F587-7A72-FB8F-AEA4C573C91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2C725C4-8671-A476-ACD8-4D33C22739A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519EC29-C3BC-F574-A605-AF8988905FB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5 – 7 minutes = common notions of insurance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28938A7-8DFB-DD5B-A1FA-FB0261A1A57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DA049F2-7F62-46B7-B03D-281C7D2BE432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154305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A0594CF-0C6A-9B10-E22E-3AE00BEA13F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A1E6C9E-7A49-A530-3CAB-13B873713E0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34324C0-54B5-1AA8-28E6-2B22F75A0D4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5 – 7 minutes = common notions of insurance 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9CA9350-764D-56DF-3668-A7CF7A0C28B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DA049F2-7F62-46B7-B03D-281C7D2BE432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133423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FFECAA3-ED45-0B36-36EA-41E10669242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7C38EC1-EF6B-C83E-E1E5-126A85CBDE7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2CD421A-A2F3-E664-B832-4193C9D5374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15 minutes – what if it’s not insurance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0F1540E-AC00-9DD7-33D7-5CB21363497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DA049F2-7F62-46B7-B03D-281C7D2BE432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85687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5A6A42B-95B1-6BB3-30B4-F5C136DC327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636847F-0056-8AD7-EB54-FB073F31537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FDB8BC5-A6F0-9C3B-B355-FC66ED176D7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15 minutes – what if it’s not insurance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0804A41-2A2E-78AF-0B5C-239DCC9A27B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DA049F2-7F62-46B7-B03D-281C7D2BE432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06131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EDBF29A-E290-1951-3E13-3E45416FE89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02EFA73-15EC-75A8-1E84-56B230CC7AD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21AE003-622A-2662-1DF7-59203AC3F4F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15 minutes – what if it’s not insurance 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3161DE5-EBA8-DB1C-F2A0-767D202F294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DA049F2-7F62-46B7-B03D-281C7D2BE432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061791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133567C-954E-2C1E-DFE3-FC84C93DE21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215A0B8-CF49-CBBD-5E91-B02E9CCF184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065AFD4-692A-05B0-928A-23ADEB748CF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15 minutes – what if it’s not insurance 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B9F4C5E-D007-B7DD-901A-0F0B88B7BFB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DA049F2-7F62-46B7-B03D-281C7D2BE432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033485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DD868D4-286F-336C-4F68-1A179BAAEEA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F92F7C4-8268-A712-F884-2F52E7EA085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2F31216-5E57-34B1-F337-C5C9BAFD2F5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15 minutes – what if it’s not insurance 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96AF0A3-29BC-6B42-E58C-9A6F2BE19A0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DA049F2-7F62-46B7-B03D-281C7D2BE432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333138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7F83B44-34B2-71D8-242A-31D2F2ECC6C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6A61F49-9FBF-04EB-0760-B5638C278DD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3BCB739-B06C-784E-27F6-60F2771DA68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15 minutes – what if it’s not insurance 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E695B20-9931-4CDB-DC99-51BB6C1589D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DA049F2-7F62-46B7-B03D-281C7D2BE432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59759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AC7A66F-8505-48F3-F1BE-052E9B324FF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C52D114-0DBD-1DB2-8B5A-882B4AD0529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A998B21-2F08-F0F8-5EB4-77DB73ADB24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5 minutes on Insurable risk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13E6696-0BC3-D181-FF07-4B94813BD63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DA049F2-7F62-46B7-B03D-281C7D2BE43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709861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3D5B27A-BB94-AE76-FB32-5CA2796DD7A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B68CA57-5555-E9E0-E89C-F4E22FC34A4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88FCA2E-2619-3E84-7ED4-DCE12C38094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5 minutes on Insurable risk 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9714D24-D9EE-92E6-E1C7-2CFC6A1772E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DA049F2-7F62-46B7-B03D-281C7D2BE43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397811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212E918-850F-BE12-AA59-9A17DA84DE2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12FDB99-CE53-0EDC-B723-72FAC2A20C4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F63BE6F-48AA-64B4-560B-6EF2CE4D98A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5 minutes on Insurable risk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FFA677A-B5D1-398C-7461-5CF036BE3AF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DA049F2-7F62-46B7-B03D-281C7D2BE43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074305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5D91B1C-3280-12B8-1C06-FD173D78C24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F1E8539-A451-161D-8127-4750F949E94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B7E3253-EF71-BC2C-DC57-8843A11D837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5 – 7 minutes = risk shifting/risk transfer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EB22849-E660-347B-2BDA-EB282C16CE3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DA049F2-7F62-46B7-B03D-281C7D2BE432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22016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6D771EF-F9A4-EEB0-B011-0C575D5DB47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131921F-9D96-7765-A201-D4AF0320BFA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ED42992-8942-754A-8B2E-CA461FC5EDB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5 – 7 minutes = risk shifting/risk transfer 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EF3AD66-2F37-4A1E-1E5F-E65A6E4F565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DA049F2-7F62-46B7-B03D-281C7D2BE43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005235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1E08AA8-604C-D6A3-0723-1138F501B6A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55F3AC9-6ABA-6D81-5555-A6F6C5480D3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6869432-7390-8271-0EEB-C61DE8A6047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5 – 7 minutes = risk shifting/risk transfer 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9DF393D-23AD-A6D8-CB29-A69DF70DA70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DA049F2-7F62-46B7-B03D-281C7D2BE43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586708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952EDBB-0C00-657C-F550-4E61EE3026D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D1ECB8C-D3A3-B584-5EE4-3AC7EA54B21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9EE1714-72D4-2A42-FCEC-7A51C125892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10 minutes = Risk Distribution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179D679-AF48-B3A0-2091-116E61AD747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DA049F2-7F62-46B7-B03D-281C7D2BE432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714463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2C7EAFB-BCFF-20A8-F3BC-124A54B2588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AFF0917-27C9-5D26-0BE1-3294B674FEE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ABECFF4-9538-3EAA-BBD1-3E9DD19066D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10 minutes = Risk Distribution 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CF9D293-2127-B396-25F6-EFD0E44DFE2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DA049F2-7F62-46B7-B03D-281C7D2BE432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23036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969312-9B2D-9144-B4E3-28F563A370A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7CF18AC-66B6-AB45-845E-44C914F6A8A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6BDEE09-4DE7-8749-9F9F-B6ACA9B092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7978B-DBB2-471C-863A-DC7F31888906}" type="datetime1">
              <a:rPr lang="en-US" smtClean="0"/>
              <a:t>4/17/2026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5FDDAD-3C25-0B45-A90A-FE64B382FF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3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135C759-7CA9-6340-98AA-CAB821614D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2B4762-BF0E-4D48-A0B4-9D9342D6A0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16806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24123A-E821-DC4A-932E-BAA1736B69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67AA928-7E8E-D249-B8FE-E10C87A010F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2359116-486C-E940-9FCF-F5928CCBF7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0B20B-7E5C-4A44-AFBF-4C1BA26EF69D}" type="datetime1">
              <a:rPr lang="en-US" smtClean="0"/>
              <a:t>4/17/2026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A48D716-267C-9045-9643-E34046E43D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3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17D4FF7-1970-834E-914B-57089315A4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2B4762-BF0E-4D48-A0B4-9D9342D6A0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46837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FD8B131-79D4-7B43-8E3D-EE34BFE1F65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E78509A-0794-B640-BD25-05A03BF7455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4BB0DEC-434F-1D40-8679-93C8FC5C79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49DFD3-0359-4814-96A5-264D0CD2C256}" type="datetime1">
              <a:rPr lang="en-US" smtClean="0"/>
              <a:t>4/17/2026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204E2F1-320C-AD4C-896F-00150E5F7B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3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3E58C63-AE0E-CB44-ABC3-4EFA56F1B4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2B4762-BF0E-4D48-A0B4-9D9342D6A0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87343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C40078-A086-6A44-8D8D-C3EE1E81E0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CEBAF2-1D07-5E42-A229-B9CA34F4500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7462CF1-ABA4-0140-8097-BF8008A45D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9968A7-643F-4675-A676-44ECABF23506}" type="datetime1">
              <a:rPr lang="en-US" smtClean="0"/>
              <a:t>4/17/2026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CDF1D1F-0D53-F34F-A3FE-2656A975D3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3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6E7EA33-CEC0-7E4A-A7A7-EF6391FA12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2B4762-BF0E-4D48-A0B4-9D9342D6A0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4402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E1F795-783F-1446-90C3-CDDBA23137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35867D3-F578-7B45-8414-21B59B8B325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2049417-67D0-614E-A879-CF2E1263CD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58A159-8A49-445C-86F3-A74A090DCB37}" type="datetime1">
              <a:rPr lang="en-US" smtClean="0"/>
              <a:t>4/17/2026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C177F1-5053-3941-9366-87E0A0F887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3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33C0C0B-2E03-B24E-8C77-92909748CD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2B4762-BF0E-4D48-A0B4-9D9342D6A0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36793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4D1C30-BC02-DF4C-A217-DC3ACE9628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DF4494-4342-A64E-B612-BA2B70DD25E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B50189F-2DA5-5A47-BDBC-CC6B74C7A06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8AB82EE-D421-DC40-8D66-38C68083F4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32FE27-4013-4EC5-A11F-C182B422C6AC}" type="datetime1">
              <a:rPr lang="en-US" smtClean="0"/>
              <a:t>4/17/2026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3B86180-6250-604E-A3B1-94C90FCD88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3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9D3B67E-EB32-E340-9EEE-7AA8ADB178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2B4762-BF0E-4D48-A0B4-9D9342D6A0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43500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9F51D4-1BA1-314F-9A52-9238CC6F1D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9B7250A-179A-114D-BF33-E908AFFEF75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CF5596D-45F1-204F-B0D6-C353F70C4C0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7E503BB-4DF9-9642-B6D6-E7A03549654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5A3732B-37B0-E04D-89A4-2E4C2937763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129DE51-D2A1-D14C-A42E-9C79A94616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5882FD-C14A-4C95-83E5-85A427B7B578}" type="datetime1">
              <a:rPr lang="en-US" smtClean="0"/>
              <a:t>4/17/2026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5E0360A-3E3A-8145-BC2C-EBAE7A2355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3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BA655B0-79D6-8548-865A-7B4AD1942B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2B4762-BF0E-4D48-A0B4-9D9342D6A0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10462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CC34A0-F98E-EE47-810B-79E9140FD1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3C179A2-A0B2-964F-8030-F60E729B85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DFC6A3-2100-4745-AB5B-247118CF6EC0}" type="datetime1">
              <a:rPr lang="en-US" smtClean="0"/>
              <a:t>4/17/2026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18B1A87-BAD7-B74B-99BC-68131A2086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3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5727ACD-FE9B-E54F-8600-8BEEC26F8E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2B4762-BF0E-4D48-A0B4-9D9342D6A0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31362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1F22EDF-BD32-A54A-9C35-F350FC2CC0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D392AA-3E08-4B41-9A7F-1F7B86006DC3}" type="datetime1">
              <a:rPr lang="en-US" smtClean="0"/>
              <a:t>4/17/2026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2940AE8-E2AA-4B41-A926-5CBBF57D24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3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4DD85E5-96E4-0D4F-9C7C-3290640A58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2B4762-BF0E-4D48-A0B4-9D9342D6A0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85401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604488-8BFA-A34F-B316-1CCDA1D354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AA6A2E-01A0-8740-A6F4-F6B7AA1239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746B775-88A3-9B43-9F6F-C7092B23AC2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BF1F332-C16D-6647-98C2-4E418DF3DC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069375-B5C3-4D80-8912-564D323EF3A8}" type="datetime1">
              <a:rPr lang="en-US" smtClean="0"/>
              <a:t>4/17/2026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44A2CF8-72A6-704A-B6AD-EA35FB1652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3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1643684-C14B-7346-872A-D8D9BBC044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2B4762-BF0E-4D48-A0B4-9D9342D6A0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66522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D562A8-3547-2F49-A958-B53DF3A73B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7795291-C957-4F4E-82AE-C5CCB1E0E8D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C5A11E0-7113-604C-87CD-8FBD506A8A0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BD2EAB2-B1EE-CD4F-BC57-152B0069E0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C90967-EFD7-44EB-B4E7-328BC5A8B069}" type="datetime1">
              <a:rPr lang="en-US" smtClean="0"/>
              <a:t>4/17/2026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9E83B7C-8FD1-2540-895C-E7B5231C4F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3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FF7B9F0-62BC-0A4C-A1D2-73313AEF6E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2B4762-BF0E-4D48-A0B4-9D9342D6A0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08293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C3F6D95-7BA4-354D-84D7-48DF37116E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B3FB0FA-42D0-C84E-A1B6-5A744AB1CCA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D4713F1-C8F6-C347-B617-86A5E3D89C9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BC3377-B268-4FC0-94FF-56C48854EAEA}" type="datetime1">
              <a:rPr lang="en-US" smtClean="0"/>
              <a:t>4/17/2026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A127D01-AC00-664E-A34E-67ED4342D73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3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38DEBB1-ACE4-1941-A828-30D4428BCF0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2B4762-BF0E-4D48-A0B4-9D9342D6A0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25492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3.jpeg"/><Relationship Id="rId7" Type="http://schemas.openxmlformats.org/officeDocument/2006/relationships/diagramColors" Target="../diagrams/colors2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3" Type="http://schemas.openxmlformats.org/officeDocument/2006/relationships/image" Target="../media/image3.jpeg"/><Relationship Id="rId7" Type="http://schemas.openxmlformats.org/officeDocument/2006/relationships/diagramColors" Target="../diagrams/colors3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3.xml"/><Relationship Id="rId5" Type="http://schemas.openxmlformats.org/officeDocument/2006/relationships/diagramLayout" Target="../diagrams/layout3.xml"/><Relationship Id="rId4" Type="http://schemas.openxmlformats.org/officeDocument/2006/relationships/diagramData" Target="../diagrams/data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3.jpe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sv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93D7512A-4ABD-6B4D-875A-2BE1E6861EC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350" y="3572"/>
            <a:ext cx="12179299" cy="68508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228629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1F59FC0-B406-571E-FCA4-21A87766C31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0ABDB3-3314-D9C0-248C-F2C05C2BFA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6906" y="1139670"/>
            <a:ext cx="11079996" cy="1130816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rgbClr val="A23F9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Risk Distribution</a:t>
            </a:r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B5847F5B-89B2-E0BB-7F7B-F380D5A667E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587958554"/>
              </p:ext>
            </p:extLst>
          </p:nvPr>
        </p:nvGraphicFramePr>
        <p:xfrm>
          <a:off x="1728568" y="1984735"/>
          <a:ext cx="7889630" cy="424754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D6D4076-EDBD-3849-1CD0-ED5121AE8C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232280"/>
            <a:ext cx="4114800" cy="365125"/>
          </a:xfrm>
        </p:spPr>
        <p:txBody>
          <a:bodyPr/>
          <a:lstStyle/>
          <a:p>
            <a:fld id="{46A81052-AEF5-4C17-82AC-A8C63FA4BCC3}" type="slidenum">
              <a:rPr lang="en-US"/>
              <a:t>10</a:t>
            </a:fld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B740607-59A1-9312-2541-2B57E86C3C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2B4762-BF0E-4D48-A0B4-9D9342D6A05B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146464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10FE2DC-C041-0BD7-AA7B-CD21824E1B3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5751F9-FD6D-5ACC-CBDB-A4CCADDF59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412" y="1252176"/>
            <a:ext cx="11079996" cy="1130816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rgbClr val="A23F9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Risk Distribution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A2F0DE-21AD-4B49-D723-2B85774033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6906" y="2477918"/>
            <a:ext cx="5509094" cy="2680498"/>
          </a:xfrm>
        </p:spPr>
        <p:txBody>
          <a:bodyPr>
            <a:normAutofit/>
          </a:bodyPr>
          <a:lstStyle/>
          <a:p>
            <a:r>
              <a:rPr lang="en-US" dirty="0"/>
              <a:t>Distribution Signals for the Courts</a:t>
            </a:r>
          </a:p>
          <a:p>
            <a:pPr lvl="1"/>
            <a:r>
              <a:rPr lang="en-US" dirty="0"/>
              <a:t>Number of insureds/exposures</a:t>
            </a:r>
          </a:p>
          <a:p>
            <a:pPr lvl="1"/>
            <a:r>
              <a:rPr lang="en-US" dirty="0"/>
              <a:t>Independence of risks </a:t>
            </a:r>
          </a:p>
          <a:p>
            <a:pPr lvl="1"/>
            <a:r>
              <a:rPr lang="en-US" dirty="0"/>
              <a:t>Absence of circularity </a:t>
            </a:r>
          </a:p>
          <a:p>
            <a:pPr lvl="1"/>
            <a:r>
              <a:rPr lang="en-US" dirty="0"/>
              <a:t>No single insured dominance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E1EB610-EF6F-A003-E801-827175A39AF1}"/>
              </a:ext>
            </a:extLst>
          </p:cNvPr>
          <p:cNvSpPr txBox="1"/>
          <p:nvPr/>
        </p:nvSpPr>
        <p:spPr>
          <a:xfrm>
            <a:off x="5634990" y="2498386"/>
            <a:ext cx="5985418" cy="28592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/>
            </a:lvl1pPr>
            <a:lvl2pPr marL="685800" lvl="1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/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/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pPr lvl="1"/>
            <a:r>
              <a:rPr lang="en-US" sz="2800" dirty="0"/>
              <a:t>Practical Considerations</a:t>
            </a:r>
          </a:p>
          <a:p>
            <a:pPr lvl="2"/>
            <a:r>
              <a:rPr lang="en-US" sz="2400" dirty="0"/>
              <a:t>Policy limits &amp; deductibles </a:t>
            </a:r>
          </a:p>
          <a:p>
            <a:pPr lvl="2"/>
            <a:r>
              <a:rPr lang="en-US" sz="2400" dirty="0"/>
              <a:t>Coverage triggers </a:t>
            </a:r>
          </a:p>
          <a:p>
            <a:pPr lvl="2"/>
            <a:r>
              <a:rPr lang="en-US" sz="2400" dirty="0"/>
              <a:t>Narrowing covered causes of losses </a:t>
            </a:r>
          </a:p>
          <a:p>
            <a:pPr lvl="2"/>
            <a:r>
              <a:rPr lang="en-US" sz="2400" dirty="0"/>
              <a:t>Excluding routine business volatility </a:t>
            </a:r>
          </a:p>
          <a:p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C6CF60B-AE59-1F6D-B371-9E75BB8A52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209347"/>
            <a:ext cx="4114800" cy="365125"/>
          </a:xfrm>
        </p:spPr>
        <p:txBody>
          <a:bodyPr/>
          <a:lstStyle/>
          <a:p>
            <a:fld id="{4EE443D7-0559-4F92-A748-4B6DC85067E6}" type="slidenum">
              <a:rPr lang="en-US" dirty="0"/>
              <a:t>11</a:t>
            </a:fld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1A1548A-BEBF-185F-B0BE-6EA078F292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2B4762-BF0E-4D48-A0B4-9D9342D6A05B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755294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9C90559-5C4E-9E9F-D41B-3957494B9AA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35E268-1763-DA91-629C-5AAC34766C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412" y="1252176"/>
            <a:ext cx="11079996" cy="1130816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rgbClr val="A23F9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Common Notions of Insurance 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C4F881-1FD9-56BD-ECCF-AB8134C066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10266" y="2653107"/>
            <a:ext cx="9463008" cy="3643803"/>
          </a:xfrm>
        </p:spPr>
        <p:txBody>
          <a:bodyPr>
            <a:normAutofit/>
          </a:bodyPr>
          <a:lstStyle/>
          <a:p>
            <a:r>
              <a:rPr lang="en-US" dirty="0"/>
              <a:t>Behavior Matters</a:t>
            </a:r>
          </a:p>
          <a:p>
            <a:pPr lvl="1"/>
            <a:r>
              <a:rPr lang="en-US" dirty="0"/>
              <a:t>Underwriting discipline</a:t>
            </a:r>
          </a:p>
          <a:p>
            <a:pPr lvl="1"/>
            <a:r>
              <a:rPr lang="en-US" dirty="0"/>
              <a:t>Timely policy issuance </a:t>
            </a:r>
          </a:p>
          <a:p>
            <a:pPr lvl="1"/>
            <a:r>
              <a:rPr lang="en-US" dirty="0"/>
              <a:t>Claims handling consistency </a:t>
            </a:r>
          </a:p>
          <a:p>
            <a:pPr lvl="1"/>
            <a:r>
              <a:rPr lang="en-US" dirty="0"/>
              <a:t>Arm’s-length behavior </a:t>
            </a:r>
          </a:p>
        </p:txBody>
      </p:sp>
      <p:pic>
        <p:nvPicPr>
          <p:cNvPr id="4098" name="Picture 2" descr="Checklist - Free interface icons">
            <a:extLst>
              <a:ext uri="{FF2B5EF4-FFF2-40B4-BE49-F238E27FC236}">
                <a16:creationId xmlns:a16="http://schemas.microsoft.com/office/drawing/2014/main" id="{04BDBCEC-0B46-15B5-4689-7797ECD439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2152650"/>
            <a:ext cx="3928110" cy="39281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898902F-EF69-E768-6AC1-13ABF481BB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23010" y="6178020"/>
            <a:ext cx="4114800" cy="365125"/>
          </a:xfrm>
        </p:spPr>
        <p:txBody>
          <a:bodyPr/>
          <a:lstStyle/>
          <a:p>
            <a:fld id="{180B0384-226C-4BD6-8C12-F263C34AEA5B}" type="slidenum">
              <a:rPr lang="en-US"/>
              <a:t>12</a:t>
            </a:fld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54EEA6C-44AA-1423-F440-7F537452EC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2B4762-BF0E-4D48-A0B4-9D9342D6A05B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604091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ED11126-6354-3546-B09C-2264AAC4EB0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5443DF-CB82-80BD-702E-5D2F29B39E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412" y="1252176"/>
            <a:ext cx="11079996" cy="1130816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rgbClr val="A23F9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Common Notions of Insurance 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B6D996-C5F7-BF1B-FE6E-6A5B4587EA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6906" y="2382992"/>
            <a:ext cx="9463008" cy="3643803"/>
          </a:xfrm>
        </p:spPr>
        <p:txBody>
          <a:bodyPr>
            <a:normAutofit/>
          </a:bodyPr>
          <a:lstStyle/>
          <a:p>
            <a:r>
              <a:rPr lang="en-US" dirty="0"/>
              <a:t>Red Flags in Practice </a:t>
            </a:r>
          </a:p>
          <a:p>
            <a:pPr lvl="1"/>
            <a:r>
              <a:rPr lang="en-US" dirty="0"/>
              <a:t>Eating claims instead of filing </a:t>
            </a:r>
          </a:p>
          <a:p>
            <a:pPr lvl="1"/>
            <a:r>
              <a:rPr lang="en-US" dirty="0"/>
              <a:t>Sloppy or nonexistent claim files </a:t>
            </a:r>
          </a:p>
          <a:p>
            <a:pPr lvl="1"/>
            <a:r>
              <a:rPr lang="en-US" dirty="0"/>
              <a:t>Investment strategies inconsistent with insurance </a:t>
            </a:r>
          </a:p>
          <a:p>
            <a:pPr lvl="1"/>
            <a:r>
              <a:rPr lang="en-US" dirty="0"/>
              <a:t>Casual governance </a:t>
            </a:r>
          </a:p>
        </p:txBody>
      </p:sp>
      <p:pic>
        <p:nvPicPr>
          <p:cNvPr id="6146" name="Picture 2" descr="Red Flag Employee Behaviors">
            <a:extLst>
              <a:ext uri="{FF2B5EF4-FFF2-40B4-BE49-F238E27FC236}">
                <a16:creationId xmlns:a16="http://schemas.microsoft.com/office/drawing/2014/main" id="{929875DC-733B-CA8E-16D2-E81F542771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6442" y="2420140"/>
            <a:ext cx="3088719" cy="24833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90C67DD-17EB-C871-7F10-CB1F9E83E7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23010" y="6205547"/>
            <a:ext cx="4114800" cy="365125"/>
          </a:xfrm>
        </p:spPr>
        <p:txBody>
          <a:bodyPr/>
          <a:lstStyle/>
          <a:p>
            <a:fld id="{1DE0E7B9-7ACC-486A-A53A-50ACCEE838C4}" type="slidenum">
              <a:rPr lang="en-US"/>
              <a:t>13</a:t>
            </a:fld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BFC3B5F-1B7B-143B-B12B-97FA1887E3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2B4762-BF0E-4D48-A0B4-9D9342D6A05B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443847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90997AC-2E14-C4E9-20F3-F7BE9A4CFD7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F9CE7A-9DF8-6041-65AF-EA0274C556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4097" y="1252176"/>
            <a:ext cx="11079996" cy="1130816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rgbClr val="A23F9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What If It’s NOT Insurance (or Not Enough)? 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57AEED-B6E3-C3D4-429A-EF4E1BB8A4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6906" y="2382992"/>
            <a:ext cx="9463008" cy="3643803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Warning Signs </a:t>
            </a:r>
          </a:p>
          <a:p>
            <a:pPr lvl="1"/>
            <a:r>
              <a:rPr lang="en-US" dirty="0"/>
              <a:t>Too Many “Fixable” Issues Stacked Together</a:t>
            </a:r>
          </a:p>
          <a:p>
            <a:pPr lvl="2"/>
            <a:r>
              <a:rPr lang="en-US" dirty="0"/>
              <a:t>Each issue may be defensible alone </a:t>
            </a:r>
          </a:p>
          <a:p>
            <a:pPr lvl="2"/>
            <a:r>
              <a:rPr lang="en-US" dirty="0"/>
              <a:t>Multiple weaknesses compound and undermine substance </a:t>
            </a:r>
          </a:p>
          <a:p>
            <a:pPr lvl="1"/>
            <a:r>
              <a:rPr lang="en-US" dirty="0"/>
              <a:t>Reliance on Explanations Instead of Evidence</a:t>
            </a:r>
          </a:p>
          <a:p>
            <a:pPr lvl="2"/>
            <a:r>
              <a:rPr lang="en-US" dirty="0"/>
              <a:t>“Commercially reasonable” must be demonstrable </a:t>
            </a:r>
          </a:p>
          <a:p>
            <a:pPr lvl="2"/>
            <a:r>
              <a:rPr lang="en-US" dirty="0"/>
              <a:t>Verbal intent ≠ actuarial, contractual, or claims evidence </a:t>
            </a:r>
          </a:p>
          <a:p>
            <a:pPr lvl="2"/>
            <a:r>
              <a:rPr lang="en-US" dirty="0"/>
              <a:t>Courts and IRS focus on what happened, not what was intended </a:t>
            </a:r>
          </a:p>
          <a:p>
            <a:pPr lvl="1"/>
            <a:r>
              <a:rPr lang="en-US" dirty="0"/>
              <a:t>Excessive Deviation from Industry Norms</a:t>
            </a:r>
          </a:p>
          <a:p>
            <a:pPr lvl="2"/>
            <a:r>
              <a:rPr lang="en-US" dirty="0"/>
              <a:t>Unusual limits, triggers, or exclusions require strong support </a:t>
            </a:r>
          </a:p>
          <a:p>
            <a:pPr lvl="2"/>
            <a:r>
              <a:rPr lang="en-US" dirty="0"/>
              <a:t>Premiums, retentions, or coverages far outside market benchmarks raise questions </a:t>
            </a:r>
          </a:p>
          <a:p>
            <a:endParaRPr lang="en-US" dirty="0"/>
          </a:p>
        </p:txBody>
      </p:sp>
      <p:pic>
        <p:nvPicPr>
          <p:cNvPr id="7170" name="Picture 2" descr="Order Warning Signs for Workplace Safety">
            <a:extLst>
              <a:ext uri="{FF2B5EF4-FFF2-40B4-BE49-F238E27FC236}">
                <a16:creationId xmlns:a16="http://schemas.microsoft.com/office/drawing/2014/main" id="{ACB15444-6844-D838-FD0D-D818D92E9B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43989" y="2167497"/>
            <a:ext cx="1638694" cy="16386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6129715-2C00-0E81-78CE-D0C7E96713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209347"/>
            <a:ext cx="4114800" cy="365125"/>
          </a:xfrm>
        </p:spPr>
        <p:txBody>
          <a:bodyPr/>
          <a:lstStyle/>
          <a:p>
            <a:fld id="{7961DFA7-80CC-4E7B-BEF5-FB81F98E172C}" type="slidenum">
              <a:rPr lang="en-US"/>
              <a:t>14</a:t>
            </a:fld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573C952-47CF-1A13-1648-1157FD7343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2B4762-BF0E-4D48-A0B4-9D9342D6A05B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450106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C22D7D1-BACB-8941-E245-42FFF54AA2E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344033-620B-ABEE-DDEC-1E8BE71C73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4097" y="1252176"/>
            <a:ext cx="11079996" cy="1130816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rgbClr val="A23F9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What If It’s NOT Insurance (or Not Enough)? 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241E02-A247-6756-6D70-911662476F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4097" y="2382992"/>
            <a:ext cx="9463008" cy="3777176"/>
          </a:xfrm>
        </p:spPr>
        <p:txBody>
          <a:bodyPr>
            <a:normAutofit/>
          </a:bodyPr>
          <a:lstStyle/>
          <a:p>
            <a:r>
              <a:rPr lang="en-US" dirty="0"/>
              <a:t>Tax Consequences</a:t>
            </a:r>
          </a:p>
          <a:p>
            <a:pPr lvl="1"/>
            <a:r>
              <a:rPr lang="en-US" dirty="0"/>
              <a:t>Two IRS Revenue Rulings where there is not risk distribution  </a:t>
            </a:r>
          </a:p>
          <a:p>
            <a:pPr lvl="2"/>
            <a:r>
              <a:rPr lang="en-US" dirty="0"/>
              <a:t>Capital contribution </a:t>
            </a:r>
          </a:p>
          <a:p>
            <a:pPr lvl="2"/>
            <a:r>
              <a:rPr lang="en-US" dirty="0"/>
              <a:t>Loan </a:t>
            </a:r>
          </a:p>
          <a:p>
            <a:pPr lvl="2"/>
            <a:r>
              <a:rPr lang="en-US" dirty="0"/>
              <a:t>Deposit </a:t>
            </a:r>
          </a:p>
          <a:p>
            <a:pPr lvl="2"/>
            <a:r>
              <a:rPr lang="en-US" dirty="0"/>
              <a:t>Indemnification Payment</a:t>
            </a:r>
          </a:p>
          <a:p>
            <a:pPr marL="914400" lvl="2" indent="0">
              <a:buNone/>
            </a:pPr>
            <a:r>
              <a:rPr lang="en-US" dirty="0"/>
              <a:t> </a:t>
            </a:r>
          </a:p>
          <a:p>
            <a:pPr lvl="1"/>
            <a:r>
              <a:rPr lang="en-US" dirty="0"/>
              <a:t>Two Tax Court Cases </a:t>
            </a:r>
          </a:p>
          <a:p>
            <a:pPr lvl="2"/>
            <a:r>
              <a:rPr lang="en-US" dirty="0"/>
              <a:t>No deduction to the insured </a:t>
            </a:r>
          </a:p>
          <a:p>
            <a:pPr lvl="2"/>
            <a:r>
              <a:rPr lang="en-US" dirty="0"/>
              <a:t>Income to the Captive 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42C5BFA-EC6A-9CAB-31ED-A51E17A407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230018"/>
            <a:ext cx="4114800" cy="365125"/>
          </a:xfrm>
        </p:spPr>
        <p:txBody>
          <a:bodyPr/>
          <a:lstStyle/>
          <a:p>
            <a:fld id="{E9C5A91F-CF0E-4EA9-AE46-B481AFFAD8C0}" type="slidenum">
              <a:rPr lang="en-US"/>
              <a:t>15</a:t>
            </a:fld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6248E15-4F57-5A82-7E19-1A78E0FA63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2B4762-BF0E-4D48-A0B4-9D9342D6A05B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442897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5376376-F921-AB74-3441-824DA826496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A80481-BF14-89EB-F3E1-FF4665FB3F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9323" y="819799"/>
            <a:ext cx="11079996" cy="1130816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rgbClr val="A23F9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What If It’s NOT Insurance (or Not Enough)? 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E4AAD4-E1CA-2B49-E1FC-E3E64EA205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0412" y="1805941"/>
            <a:ext cx="9463008" cy="3643803"/>
          </a:xfrm>
        </p:spPr>
        <p:txBody>
          <a:bodyPr>
            <a:normAutofit/>
          </a:bodyPr>
          <a:lstStyle/>
          <a:p>
            <a:r>
              <a:rPr lang="en-US" dirty="0"/>
              <a:t>Accounting Consequences Matter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9E5082A-69D1-E923-5B1F-F121D1CAF6C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89321" y="2266668"/>
            <a:ext cx="3768318" cy="419211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7E17E914-A78C-53E5-F1A2-A16A4B2B959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92917" y="2237196"/>
            <a:ext cx="3943900" cy="3801005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D8678C9-DEB6-4C8B-D969-0B92AD67F5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276221"/>
            <a:ext cx="4114800" cy="365125"/>
          </a:xfrm>
        </p:spPr>
        <p:txBody>
          <a:bodyPr/>
          <a:lstStyle/>
          <a:p>
            <a:fld id="{287C5600-CDB7-43B3-80BD-D66FC3A47376}" type="slidenum">
              <a:rPr lang="en-US"/>
              <a:t>16</a:t>
            </a:fld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38E86FF-3519-20EC-B13C-CFDE274342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2B4762-BF0E-4D48-A0B4-9D9342D6A05B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29344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0BB810B-8FC2-5060-4973-6D05F42D092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070181-D0E3-56C6-A76A-C9CF918628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9323" y="819799"/>
            <a:ext cx="11079996" cy="1130816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rgbClr val="A23F9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What If It’s NOT Insurance (or Not Enough)? 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4E49FC-8702-8271-4EB8-54BBBECFBA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0412" y="2051799"/>
            <a:ext cx="9463008" cy="3643803"/>
          </a:xfrm>
        </p:spPr>
        <p:txBody>
          <a:bodyPr>
            <a:normAutofit/>
          </a:bodyPr>
          <a:lstStyle/>
          <a:p>
            <a:r>
              <a:rPr lang="en-US" dirty="0"/>
              <a:t>Accounting Consequences Matter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1405ED4-D8B7-2666-19C8-B04C3EF2298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95166" y="2776737"/>
            <a:ext cx="3353268" cy="289600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A836738E-3460-95DD-EC39-BAF938E730C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52644" y="2510835"/>
            <a:ext cx="3381847" cy="3896269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334C214-04BE-B6DB-3C4C-EC5C81804E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215116"/>
            <a:ext cx="4114800" cy="365125"/>
          </a:xfrm>
        </p:spPr>
        <p:txBody>
          <a:bodyPr/>
          <a:lstStyle/>
          <a:p>
            <a:fld id="{70B9625F-D9BE-45B4-BC9A-22CC616F66A9}" type="slidenum">
              <a:rPr lang="en-US"/>
              <a:t>17</a:t>
            </a:fld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0A8A266-48AE-954A-7BB8-CCA8E3BC55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2B4762-BF0E-4D48-A0B4-9D9342D6A05B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748837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FC11C91-B2A6-EF1E-BB1A-A05BB855652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AFEFFE-CBC5-76EA-05E5-E13E1DA925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412" y="1252176"/>
            <a:ext cx="11079996" cy="1130816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rgbClr val="A23F9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What If It’s NOT Insurance (or Not Enough)? 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3048B5-F0CF-6676-EBEF-D38B7402AE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38416" y="2565872"/>
            <a:ext cx="9463008" cy="3643803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How to Make it More Insurable </a:t>
            </a:r>
          </a:p>
          <a:p>
            <a:pPr algn="ctr"/>
            <a:endParaRPr lang="en-US" dirty="0"/>
          </a:p>
          <a:p>
            <a:pPr algn="ctr"/>
            <a:r>
              <a:rPr lang="en-US" dirty="0"/>
              <a:t>No surprises – who needs to know and when? 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9977C63-5537-A6A0-BDFC-A8364453DE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23010" y="6210945"/>
            <a:ext cx="4114800" cy="365125"/>
          </a:xfrm>
        </p:spPr>
        <p:txBody>
          <a:bodyPr/>
          <a:lstStyle/>
          <a:p>
            <a:fld id="{B3A1A636-9C9E-45F2-9BDA-8665842F5FE9}" type="slidenum">
              <a:rPr lang="en-US"/>
              <a:t>18</a:t>
            </a:fld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9281E16-2DB4-D297-D518-39CB13DCD1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2B4762-BF0E-4D48-A0B4-9D9342D6A05B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466214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040655E-D956-5F65-67C3-3813F434F66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36D52B-17D9-87C7-21FA-06F4E566D8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412" y="1252176"/>
            <a:ext cx="11079996" cy="1130816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rgbClr val="A23F9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What If It’s NOT Insurance (or Not Enough)? 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963255-4B9D-C4D1-3CD6-A6969394F3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6906" y="2382992"/>
            <a:ext cx="9463008" cy="3643803"/>
          </a:xfrm>
        </p:spPr>
        <p:txBody>
          <a:bodyPr>
            <a:normAutofit/>
          </a:bodyPr>
          <a:lstStyle/>
          <a:p>
            <a:r>
              <a:rPr lang="en-US" dirty="0"/>
              <a:t>Final Takeaways </a:t>
            </a:r>
          </a:p>
        </p:txBody>
      </p:sp>
      <p:graphicFrame>
        <p:nvGraphicFramePr>
          <p:cNvPr id="4" name="Content Placeholder 2">
            <a:extLst>
              <a:ext uri="{FF2B5EF4-FFF2-40B4-BE49-F238E27FC236}">
                <a16:creationId xmlns:a16="http://schemas.microsoft.com/office/drawing/2014/main" id="{9EDC9BCF-1F1F-CA93-FA25-F555171F56D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53705505"/>
              </p:ext>
            </p:extLst>
          </p:nvPr>
        </p:nvGraphicFramePr>
        <p:xfrm>
          <a:off x="1257466" y="2385815"/>
          <a:ext cx="9463008" cy="32512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7C1312-96AB-ACDD-313C-93A777E6AF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23010" y="6173787"/>
            <a:ext cx="4114800" cy="365125"/>
          </a:xfrm>
        </p:spPr>
        <p:txBody>
          <a:bodyPr/>
          <a:lstStyle/>
          <a:p>
            <a:fld id="{E7EB68CA-1A52-4A59-ACA0-B93BED421C25}" type="slidenum">
              <a:rPr lang="en-US"/>
              <a:t>19</a:t>
            </a:fld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ABFE5A2-F61E-DF9E-5BA2-3108D74280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2B4762-BF0E-4D48-A0B4-9D9342D6A05B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87923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9E20A8-64A8-1140-AF4D-5CB7C16D76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3218" y="1119365"/>
            <a:ext cx="10515600" cy="1325563"/>
          </a:xfrm>
        </p:spPr>
        <p:txBody>
          <a:bodyPr>
            <a:noAutofit/>
          </a:bodyPr>
          <a:lstStyle/>
          <a:p>
            <a:r>
              <a:rPr lang="en-US" sz="80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Is this Insurance? And what if it isn’t?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C8D52B6A-E88D-994E-8870-38EE3BE7A97F}"/>
              </a:ext>
            </a:extLst>
          </p:cNvPr>
          <p:cNvSpPr txBox="1">
            <a:spLocks/>
          </p:cNvSpPr>
          <p:nvPr/>
        </p:nvSpPr>
        <p:spPr>
          <a:xfrm>
            <a:off x="683218" y="4978578"/>
            <a:ext cx="4834179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Chaz Lavelle, Dentons </a:t>
            </a:r>
          </a:p>
          <a:p>
            <a:r>
              <a:rPr lang="en-US" sz="32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Robert Walling, Pinnacle </a:t>
            </a:r>
          </a:p>
          <a:p>
            <a:r>
              <a:rPr lang="en-US" sz="32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Diana Hardy, RH CPAs</a:t>
            </a:r>
          </a:p>
          <a:p>
            <a:r>
              <a:rPr lang="en-US" sz="32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April 22, 2026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85DD53E-4260-5340-45EF-79886E21C5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3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81BCB73-B14E-8343-D046-8DE1439DD1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2B4762-BF0E-4D48-A0B4-9D9342D6A05B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701067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DE4AED-D8EC-6DD4-D3C1-043C929695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0AA5FB-6ED7-928E-7E3D-8EC943809D3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3E8F8FA-FD86-5103-7022-AD91B64444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3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96C2E74-09C4-83C9-CC00-7809C929B7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2B4762-BF0E-4D48-A0B4-9D9342D6A05B}" type="slidenum">
              <a:rPr lang="en-US" smtClean="0"/>
              <a:t>20</a:t>
            </a:fld>
            <a:endParaRPr lang="en-US"/>
          </a:p>
        </p:txBody>
      </p:sp>
      <p:pic>
        <p:nvPicPr>
          <p:cNvPr id="7" name="Picture 6" descr="The image depicts the website of the International Center for Captive Insurance Education (ICCie), offering online courses and webinars on captive insurance.&#10;&#10;AI-generated content may be incorrect.">
            <a:extLst>
              <a:ext uri="{FF2B5EF4-FFF2-40B4-BE49-F238E27FC236}">
                <a16:creationId xmlns:a16="http://schemas.microsoft.com/office/drawing/2014/main" id="{27FEA483-BBD3-2AB8-183B-240FAAD15F4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7736" y="1714351"/>
            <a:ext cx="6096528" cy="34292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99908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808737-96E1-9441-94A1-2AA7725A50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412" y="1252176"/>
            <a:ext cx="11079996" cy="1130816"/>
          </a:xfrm>
        </p:spPr>
        <p:txBody>
          <a:bodyPr>
            <a:normAutofit/>
          </a:bodyPr>
          <a:lstStyle/>
          <a:p>
            <a:pPr algn="ctr"/>
            <a:r>
              <a:rPr lang="en-US" b="1" dirty="0">
                <a:solidFill>
                  <a:srgbClr val="A23F9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Setting the Stage</a:t>
            </a:r>
          </a:p>
        </p:txBody>
      </p:sp>
      <p:graphicFrame>
        <p:nvGraphicFramePr>
          <p:cNvPr id="22" name="Content Placeholder 2">
            <a:extLst>
              <a:ext uri="{FF2B5EF4-FFF2-40B4-BE49-F238E27FC236}">
                <a16:creationId xmlns:a16="http://schemas.microsoft.com/office/drawing/2014/main" id="{4427F474-965E-3FE3-5E9B-589399FDCF5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63267560"/>
              </p:ext>
            </p:extLst>
          </p:nvPr>
        </p:nvGraphicFramePr>
        <p:xfrm>
          <a:off x="1364496" y="2382992"/>
          <a:ext cx="9463008" cy="32512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35BF83B-82F8-A297-4315-A721B6F162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23010" y="6209347"/>
            <a:ext cx="4114800" cy="365125"/>
          </a:xfrm>
        </p:spPr>
        <p:txBody>
          <a:bodyPr/>
          <a:lstStyle/>
          <a:p>
            <a:r>
              <a:rPr lang="en-US" dirty="0"/>
              <a:t>3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2A6A457-16B1-1F19-7E57-1421E2FCE2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2B4762-BF0E-4D48-A0B4-9D9342D6A05B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71556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0A9FFDC-1DE0-4198-70BB-CA10B2F77DC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103800-21F7-80A1-9A5C-67236CE823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412" y="1252176"/>
            <a:ext cx="11079996" cy="1130816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rgbClr val="A23F9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Insurable Risk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3B695F-CD25-7528-8475-C130DCBEBB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6906" y="2098984"/>
            <a:ext cx="9463008" cy="3643803"/>
          </a:xfrm>
        </p:spPr>
        <p:txBody>
          <a:bodyPr>
            <a:normAutofit/>
          </a:bodyPr>
          <a:lstStyle/>
          <a:p>
            <a:r>
              <a:rPr lang="en-US" dirty="0"/>
              <a:t>What Makes a Risk Insurable? </a:t>
            </a:r>
          </a:p>
          <a:p>
            <a:pPr lvl="1"/>
            <a:r>
              <a:rPr lang="en-US" dirty="0"/>
              <a:t>Fortuity </a:t>
            </a:r>
          </a:p>
          <a:p>
            <a:pPr lvl="1"/>
            <a:r>
              <a:rPr lang="en-US" dirty="0"/>
              <a:t>Measurability </a:t>
            </a:r>
          </a:p>
          <a:p>
            <a:pPr lvl="1"/>
            <a:r>
              <a:rPr lang="en-US" dirty="0"/>
              <a:t>No intentional acts </a:t>
            </a:r>
          </a:p>
          <a:p>
            <a:pPr lvl="1"/>
            <a:r>
              <a:rPr lang="en-US" dirty="0"/>
              <a:t>Limited moral and morale hazard</a:t>
            </a:r>
          </a:p>
          <a:p>
            <a:endParaRPr lang="en-US" dirty="0"/>
          </a:p>
        </p:txBody>
      </p:sp>
      <p:pic>
        <p:nvPicPr>
          <p:cNvPr id="1026" name="Picture 2" descr="Humanitarian Insurance: Risk Transfer ...">
            <a:extLst>
              <a:ext uri="{FF2B5EF4-FFF2-40B4-BE49-F238E27FC236}">
                <a16:creationId xmlns:a16="http://schemas.microsoft.com/office/drawing/2014/main" id="{86A02690-1936-DBC8-5135-3A4C1C4DF9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2570" y="1663701"/>
            <a:ext cx="4621863" cy="41074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63533C6-2F15-C22E-1EDD-8AA5473394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23010" y="6252882"/>
            <a:ext cx="4114800" cy="365125"/>
          </a:xfrm>
        </p:spPr>
        <p:txBody>
          <a:bodyPr/>
          <a:lstStyle/>
          <a:p>
            <a:fld id="{4E5CA67C-0FC1-44B2-826E-F3C58EDE8539}" type="slidenum">
              <a:rPr lang="en-US" smtClean="0"/>
              <a:t>4</a:t>
            </a:fld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AFAE57F-0D9E-50CE-8818-B5C7B0D724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2B4762-BF0E-4D48-A0B4-9D9342D6A05B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71833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97E863C-73B4-4880-1B66-99649B292D8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34AF70-1D43-5B79-CFBD-41C290BD01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412" y="1252176"/>
            <a:ext cx="11079996" cy="1130816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rgbClr val="A23F9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Insurable Risk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759FBE-82C6-AAD1-BD20-DD7C8D97B9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6906" y="2194560"/>
            <a:ext cx="9463008" cy="4137660"/>
          </a:xfrm>
        </p:spPr>
        <p:txBody>
          <a:bodyPr>
            <a:normAutofit/>
          </a:bodyPr>
          <a:lstStyle/>
          <a:p>
            <a:r>
              <a:rPr lang="en-US" dirty="0"/>
              <a:t>No formal definition – only boundaries </a:t>
            </a:r>
          </a:p>
          <a:p>
            <a:pPr lvl="1"/>
            <a:r>
              <a:rPr lang="en-US" dirty="0"/>
              <a:t>Neither the Tax Court nor the IRS has defined “insurance risk” </a:t>
            </a:r>
          </a:p>
          <a:p>
            <a:pPr lvl="1"/>
            <a:r>
              <a:rPr lang="en-US" dirty="0"/>
              <a:t>Instead, they distinguish it from: speculative or investment risk and business risk</a:t>
            </a:r>
          </a:p>
          <a:p>
            <a:pPr lvl="1"/>
            <a:r>
              <a:rPr lang="en-US" dirty="0"/>
              <a:t>IRS acknowledges a difference between business risk and insurance risk but provides no bright-line tests</a:t>
            </a:r>
          </a:p>
          <a:p>
            <a:pPr lvl="2"/>
            <a:r>
              <a:rPr lang="en-US" dirty="0"/>
              <a:t>Imbedded warranty v. extended warranty </a:t>
            </a:r>
          </a:p>
          <a:p>
            <a:pPr lvl="2"/>
            <a:r>
              <a:rPr lang="en-US" dirty="0"/>
              <a:t>Currency fluctuation (before and after the RVI Guaranty case) </a:t>
            </a:r>
          </a:p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E012841-FF60-5A6B-D59F-06FFE57008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173787"/>
            <a:ext cx="4114800" cy="365125"/>
          </a:xfrm>
        </p:spPr>
        <p:txBody>
          <a:bodyPr/>
          <a:lstStyle/>
          <a:p>
            <a:fld id="{568A3818-008F-44FD-908D-D2CCE59D5FAF}" type="slidenum">
              <a:rPr lang="en-US"/>
              <a:t>5</a:t>
            </a:fld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3610A55-78CE-AB16-7F15-BFA66D8D63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2B4762-BF0E-4D48-A0B4-9D9342D6A05B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47882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F2122AF-4AF4-8132-F413-0DEF69F9187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2DA645-AE32-05D6-691C-E1397A5A66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412" y="1252176"/>
            <a:ext cx="11079996" cy="1130816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rgbClr val="A23F9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Insurable Risk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9DF866-B6A3-FE79-6A5F-A3AD3C7AB3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84106" y="2653107"/>
            <a:ext cx="9463008" cy="3643803"/>
          </a:xfrm>
        </p:spPr>
        <p:txBody>
          <a:bodyPr>
            <a:normAutofit/>
          </a:bodyPr>
          <a:lstStyle/>
          <a:p>
            <a:r>
              <a:rPr lang="en-US" dirty="0"/>
              <a:t>Common questions: </a:t>
            </a:r>
          </a:p>
          <a:p>
            <a:pPr lvl="1"/>
            <a:r>
              <a:rPr lang="en-US" dirty="0"/>
              <a:t>Is this a standard industry coverage or coverage form? </a:t>
            </a:r>
          </a:p>
          <a:p>
            <a:pPr lvl="1"/>
            <a:r>
              <a:rPr lang="en-US" dirty="0"/>
              <a:t>Are both timing and economic risk transferred? </a:t>
            </a:r>
          </a:p>
          <a:p>
            <a:pPr lvl="1"/>
            <a:r>
              <a:rPr lang="en-US" dirty="0"/>
              <a:t>Are claims values estimable? </a:t>
            </a:r>
          </a:p>
          <a:p>
            <a:pPr lvl="1"/>
            <a:r>
              <a:rPr lang="en-US" dirty="0"/>
              <a:t>Are there obvious moral or morale hazards? </a:t>
            </a:r>
          </a:p>
          <a:p>
            <a:pPr lvl="1"/>
            <a:r>
              <a:rPr lang="en-US" dirty="0"/>
              <a:t>Is the exposure predominantly insurance or business risk? </a:t>
            </a:r>
          </a:p>
          <a:p>
            <a:endParaRPr lang="en-US" dirty="0"/>
          </a:p>
        </p:txBody>
      </p:sp>
      <p:pic>
        <p:nvPicPr>
          <p:cNvPr id="2050" name="Picture 2" descr="Purple Question Mark Images – Browse 16 ...">
            <a:extLst>
              <a:ext uri="{FF2B5EF4-FFF2-40B4-BE49-F238E27FC236}">
                <a16:creationId xmlns:a16="http://schemas.microsoft.com/office/drawing/2014/main" id="{B140C723-05C3-829F-87E4-C98838B25F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959974">
            <a:off x="399137" y="2726296"/>
            <a:ext cx="3458148" cy="23206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369878B-5CFD-5BFD-DBC6-CF49CE537D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23010" y="6201900"/>
            <a:ext cx="4114800" cy="365125"/>
          </a:xfrm>
        </p:spPr>
        <p:txBody>
          <a:bodyPr/>
          <a:lstStyle/>
          <a:p>
            <a:fld id="{595B9953-3A06-4AE3-9C76-5C4457271310}" type="slidenum">
              <a:rPr lang="en-US" dirty="0" smtClean="0"/>
              <a:t>6</a:t>
            </a:fld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1A7C875-D98F-8561-187A-744491A8D3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2B4762-BF0E-4D48-A0B4-9D9342D6A05B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07946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7B1427D-124C-DBF5-5A37-C0F42D7FD65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72787B-F7BF-259F-E079-B26FBC96E3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412" y="1252176"/>
            <a:ext cx="11079996" cy="1130816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rgbClr val="A23F9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Risk Shifting/Risk Transfer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C0CDCB-C54F-D7B0-7CD8-442586FAFC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6906" y="2382992"/>
            <a:ext cx="9463008" cy="3643803"/>
          </a:xfrm>
        </p:spPr>
        <p:txBody>
          <a:bodyPr>
            <a:normAutofit/>
          </a:bodyPr>
          <a:lstStyle/>
          <a:p>
            <a:r>
              <a:rPr lang="en-US" dirty="0"/>
              <a:t>Looks at the arrangement from the perspective of the insured (</a:t>
            </a:r>
            <a:r>
              <a:rPr lang="en-US" dirty="0" err="1"/>
              <a:t>ie</a:t>
            </a:r>
            <a:r>
              <a:rPr lang="en-US" dirty="0"/>
              <a:t> – a risk faced by the insured has been transferred) </a:t>
            </a:r>
          </a:p>
          <a:p>
            <a:r>
              <a:rPr lang="en-US" dirty="0"/>
              <a:t>Must involve shifting of risk (timing and amount)</a:t>
            </a:r>
          </a:p>
          <a:p>
            <a:r>
              <a:rPr lang="en-US" dirty="0"/>
              <a:t>Did the contract shift a real risk that the enterprise faced? </a:t>
            </a:r>
          </a:p>
          <a:p>
            <a:r>
              <a:rPr lang="en-US" dirty="0"/>
              <a:t>Must involve significant change of a material economic loss</a:t>
            </a:r>
          </a:p>
          <a:p>
            <a:endParaRPr lang="en-US" dirty="0"/>
          </a:p>
        </p:txBody>
      </p:sp>
      <p:pic>
        <p:nvPicPr>
          <p:cNvPr id="3074" name="Picture 2" descr="Advanced Pharmaceutical Processes ...">
            <a:extLst>
              <a:ext uri="{FF2B5EF4-FFF2-40B4-BE49-F238E27FC236}">
                <a16:creationId xmlns:a16="http://schemas.microsoft.com/office/drawing/2014/main" id="{8B373FFB-5872-E8FB-3BAC-87648CBF3C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0177" y="4954525"/>
            <a:ext cx="7070363" cy="15069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03AE791-DBD5-C5D3-3F38-F83B2F3467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186487"/>
            <a:ext cx="4114800" cy="365125"/>
          </a:xfrm>
        </p:spPr>
        <p:txBody>
          <a:bodyPr/>
          <a:lstStyle/>
          <a:p>
            <a:fld id="{E604BB88-98D6-47D3-9A03-799739385650}" type="slidenum">
              <a:rPr lang="en-US"/>
              <a:t>7</a:t>
            </a:fld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4D74A45-86DD-F719-07E1-77BB13CA14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2B4762-BF0E-4D48-A0B4-9D9342D6A05B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139068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EFC1D11-A6FB-CCAB-B66E-04AE2D96FE1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6A4CE2-CC93-DCF5-33AC-CB21022506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412" y="1252176"/>
            <a:ext cx="11079996" cy="1130816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rgbClr val="A23F9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Risk Shifting/Risk Transfer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C64FF5-C852-0585-3EFC-D04A19DE2F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8346" y="2920202"/>
            <a:ext cx="9463008" cy="3643803"/>
          </a:xfrm>
        </p:spPr>
        <p:txBody>
          <a:bodyPr>
            <a:normAutofit/>
          </a:bodyPr>
          <a:lstStyle/>
          <a:p>
            <a:r>
              <a:rPr lang="en-US" dirty="0"/>
              <a:t>Why this is usually not the hill to die on </a:t>
            </a:r>
          </a:p>
          <a:p>
            <a:pPr lvl="1"/>
            <a:r>
              <a:rPr lang="en-US" dirty="0"/>
              <a:t>Often conceded in litigation </a:t>
            </a:r>
          </a:p>
          <a:p>
            <a:pPr lvl="1"/>
            <a:r>
              <a:rPr lang="en-US" dirty="0"/>
              <a:t>Key issues arise mainly in complex reinsurance </a:t>
            </a:r>
          </a:p>
          <a:p>
            <a:pPr lvl="1"/>
            <a:r>
              <a:rPr lang="en-US" dirty="0"/>
              <a:t>Accounting standards differs from tax doctrines </a:t>
            </a:r>
          </a:p>
          <a:p>
            <a:endParaRPr lang="en-US" dirty="0"/>
          </a:p>
        </p:txBody>
      </p:sp>
      <p:pic>
        <p:nvPicPr>
          <p:cNvPr id="5" name="Graphic 4" descr="Transfer with solid fill">
            <a:extLst>
              <a:ext uri="{FF2B5EF4-FFF2-40B4-BE49-F238E27FC236}">
                <a16:creationId xmlns:a16="http://schemas.microsoft.com/office/drawing/2014/main" id="{E6ED1DE8-43CF-61DB-89E3-F977462F34C8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712311">
            <a:off x="7721349" y="1722080"/>
            <a:ext cx="3556000" cy="3556000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39BDA27-3ED5-8CEC-7F96-FD20E1A9C8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173787"/>
            <a:ext cx="4114800" cy="365125"/>
          </a:xfrm>
        </p:spPr>
        <p:txBody>
          <a:bodyPr/>
          <a:lstStyle/>
          <a:p>
            <a:fld id="{3B4772A9-61FE-4003-B40D-297AB1E4E7EB}" type="slidenum">
              <a:rPr lang="en-US"/>
              <a:t>8</a:t>
            </a:fld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A7412D9-C929-2EBB-9807-719EA98C09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2B4762-BF0E-4D48-A0B4-9D9342D6A05B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380347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F210B4C-5901-34E3-A07A-20A601123D8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F54E39-6D25-9C60-260B-0A38CB4E25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412" y="1252176"/>
            <a:ext cx="11079996" cy="1130816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rgbClr val="A23F9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Risk Shifting/Risk Transfer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7A87B7-40FE-C9A6-B6D7-2E020B786E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6906" y="2382992"/>
            <a:ext cx="9463008" cy="3643803"/>
          </a:xfrm>
        </p:spPr>
        <p:txBody>
          <a:bodyPr>
            <a:normAutofit/>
          </a:bodyPr>
          <a:lstStyle/>
          <a:p>
            <a:r>
              <a:rPr lang="en-US" dirty="0"/>
              <a:t>Why ERD Comes Up</a:t>
            </a:r>
          </a:p>
          <a:p>
            <a:pPr lvl="1"/>
            <a:r>
              <a:rPr lang="en-US" dirty="0"/>
              <a:t>Expected Reinsurer Deficit = Freq (Reinsurer Loss) x Average Severity (Reinsurer Loss)</a:t>
            </a:r>
          </a:p>
          <a:p>
            <a:pPr lvl="1"/>
            <a:r>
              <a:rPr lang="en-US" dirty="0"/>
              <a:t>1% is the commonly accepted threshold – derived from “10-10” rule </a:t>
            </a:r>
          </a:p>
          <a:p>
            <a:pPr lvl="1"/>
            <a:r>
              <a:rPr lang="en-US" dirty="0"/>
              <a:t>No “bright-line” indicator </a:t>
            </a:r>
          </a:p>
          <a:p>
            <a:pPr lvl="1"/>
            <a:r>
              <a:rPr lang="en-US" dirty="0"/>
              <a:t>More robust than “10-10 rule” </a:t>
            </a:r>
          </a:p>
          <a:p>
            <a:pPr lvl="1"/>
            <a:r>
              <a:rPr lang="en-US" dirty="0"/>
              <a:t>Requires cash flow analysis</a:t>
            </a:r>
          </a:p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76C2D02-90A1-965F-DC1B-73A60A6445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175057"/>
            <a:ext cx="4114800" cy="365125"/>
          </a:xfrm>
        </p:spPr>
        <p:txBody>
          <a:bodyPr/>
          <a:lstStyle/>
          <a:p>
            <a:fld id="{D77D4527-A7A3-4274-A66A-A7FB78ABA195}" type="slidenum">
              <a:rPr lang="en-US"/>
              <a:t>9</a:t>
            </a:fld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F09BF4B-0C26-FBA5-A277-E35A85CF97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2B4762-BF0E-4D48-A0B4-9D9342D6A05B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406663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properties xmlns="http://www.imanage.com/work/xmlschema">
  <documentid>LEGALDOCS!25558522.2</documentid>
  <senderid>CJL</senderid>
  <senderemail>CHARLES.LAVELLE@DENTONS.COM</senderemail>
  <lastmodified>2026-04-06T18:25:52.0000000-04:00</lastmodified>
  <database>LEGALDOCS</database>
</properties>
</file>

<file path=customXml/itemProps1.xml><?xml version="1.0" encoding="utf-8"?>
<ds:datastoreItem xmlns:ds="http://schemas.openxmlformats.org/officeDocument/2006/customXml" ds:itemID="{AF6BC657-EC62-4E5D-AB6F-7A09E34C973C}">
  <ds:schemaRefs>
    <ds:schemaRef ds:uri="http://www.imanage.com/work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3189</TotalTime>
  <Words>835</Words>
  <Application>Microsoft Office PowerPoint</Application>
  <PresentationFormat>Widescreen</PresentationFormat>
  <Paragraphs>183</Paragraphs>
  <Slides>20</Slides>
  <Notes>17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5" baseType="lpstr">
      <vt:lpstr>Aptos</vt:lpstr>
      <vt:lpstr>Arial</vt:lpstr>
      <vt:lpstr>Calibri</vt:lpstr>
      <vt:lpstr>Calibri Light</vt:lpstr>
      <vt:lpstr>Office Theme</vt:lpstr>
      <vt:lpstr>PowerPoint Presentation</vt:lpstr>
      <vt:lpstr>Is this Insurance? And what if it isn’t?</vt:lpstr>
      <vt:lpstr>Setting the Stage</vt:lpstr>
      <vt:lpstr>Insurable Risk</vt:lpstr>
      <vt:lpstr>Insurable Risk</vt:lpstr>
      <vt:lpstr>Insurable Risk</vt:lpstr>
      <vt:lpstr>Risk Shifting/Risk Transfer</vt:lpstr>
      <vt:lpstr>Risk Shifting/Risk Transfer</vt:lpstr>
      <vt:lpstr>Risk Shifting/Risk Transfer</vt:lpstr>
      <vt:lpstr>Risk Distribution</vt:lpstr>
      <vt:lpstr>Risk Distribution </vt:lpstr>
      <vt:lpstr>Common Notions of Insurance  </vt:lpstr>
      <vt:lpstr>Common Notions of Insurance  </vt:lpstr>
      <vt:lpstr>What If It’s NOT Insurance (or Not Enough)?  </vt:lpstr>
      <vt:lpstr>What If It’s NOT Insurance (or Not Enough)?  </vt:lpstr>
      <vt:lpstr>What If It’s NOT Insurance (or Not Enough)?  </vt:lpstr>
      <vt:lpstr>What If It’s NOT Insurance (or Not Enough)?  </vt:lpstr>
      <vt:lpstr>What If It’s NOT Insurance (or Not Enough)?  </vt:lpstr>
      <vt:lpstr>What If It’s NOT Insurance (or Not Enough)?  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keigh cox</dc:creator>
  <cp:lastModifiedBy>Martha Donato</cp:lastModifiedBy>
  <cp:revision>40</cp:revision>
  <dcterms:created xsi:type="dcterms:W3CDTF">2024-03-06T12:30:10Z</dcterms:created>
  <dcterms:modified xsi:type="dcterms:W3CDTF">2026-04-18T02:36:17Z</dcterms:modified>
</cp:coreProperties>
</file>