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4" r:id="rId5"/>
    <p:sldId id="265" r:id="rId6"/>
    <p:sldId id="266" r:id="rId7"/>
    <p:sldId id="267" r:id="rId8"/>
    <p:sldId id="263" r:id="rId9"/>
    <p:sldId id="270" r:id="rId10"/>
    <p:sldId id="269" r:id="rId11"/>
    <p:sldId id="268" r:id="rId12"/>
    <p:sldId id="271" r:id="rId13"/>
    <p:sldId id="272" r:id="rId14"/>
    <p:sldId id="273" r:id="rId15"/>
    <p:sldId id="274" r:id="rId16"/>
    <p:sldId id="277" r:id="rId17"/>
    <p:sldId id="275" r:id="rId18"/>
    <p:sldId id="276"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3F97"/>
    <a:srgbClr val="081D56"/>
    <a:srgbClr val="ED7033"/>
    <a:srgbClr val="468FB8"/>
    <a:srgbClr val="2F5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2A3C7-8C87-46D4-BF2F-859B9EF19B17}" v="2" dt="2026-04-22T07:37:27.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651"/>
    <p:restoredTop sz="96197"/>
  </p:normalViewPr>
  <p:slideViewPr>
    <p:cSldViewPr snapToGrid="0" snapToObjects="1">
      <p:cViewPr varScale="1">
        <p:scale>
          <a:sx n="87" d="100"/>
          <a:sy n="87" d="100"/>
        </p:scale>
        <p:origin x="6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9312-9B2D-9144-B4E3-28F563A370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F18AC-66B6-AB45-845E-44C914F6A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BDEE09-4DE7-8749-9F9F-B6ACA9B092C5}"/>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5" name="Footer Placeholder 4">
            <a:extLst>
              <a:ext uri="{FF2B5EF4-FFF2-40B4-BE49-F238E27FC236}">
                <a16:creationId xmlns:a16="http://schemas.microsoft.com/office/drawing/2014/main" id="{395FDDAD-3C25-0B45-A90A-FE64B382F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5C759-7CA9-6340-98AA-CAB821614D4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59168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123A-E821-DC4A-932E-BAA1736B6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7AA928-7E8E-D249-B8FE-E10C87A01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116-486C-E940-9FCF-F5928CCBF77E}"/>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5" name="Footer Placeholder 4">
            <a:extLst>
              <a:ext uri="{FF2B5EF4-FFF2-40B4-BE49-F238E27FC236}">
                <a16:creationId xmlns:a16="http://schemas.microsoft.com/office/drawing/2014/main" id="{6A48D716-267C-9045-9643-E34046E4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D4FF7-1970-834E-914B-57089315A42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147468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8B131-79D4-7B43-8E3D-EE34BFE1F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78509A-0794-B640-BD25-05A03BF745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B0DEC-434F-1D40-8679-93C8FC5C79CB}"/>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5" name="Footer Placeholder 4">
            <a:extLst>
              <a:ext uri="{FF2B5EF4-FFF2-40B4-BE49-F238E27FC236}">
                <a16:creationId xmlns:a16="http://schemas.microsoft.com/office/drawing/2014/main" id="{7204E2F1-320C-AD4C-896F-00150E5F7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8C63-AE0E-CB44-ABC3-4EFA56F1B45A}"/>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287873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0078-A086-6A44-8D8D-C3EE1E81E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EBAF2-1D07-5E42-A229-B9CA34F45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62CF1-ABA4-0140-8097-BF8008A45D6E}"/>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5" name="Footer Placeholder 4">
            <a:extLst>
              <a:ext uri="{FF2B5EF4-FFF2-40B4-BE49-F238E27FC236}">
                <a16:creationId xmlns:a16="http://schemas.microsoft.com/office/drawing/2014/main" id="{8CDF1D1F-0D53-F34F-A3FE-2656A975D3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7EA33-CEC0-7E4A-A7A7-EF6391FA12C5}"/>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9144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F795-783F-1446-90C3-CDDBA2313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867D3-F578-7B45-8414-21B59B8B3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049417-67D0-614E-A879-CF2E1263CDCC}"/>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5" name="Footer Placeholder 4">
            <a:extLst>
              <a:ext uri="{FF2B5EF4-FFF2-40B4-BE49-F238E27FC236}">
                <a16:creationId xmlns:a16="http://schemas.microsoft.com/office/drawing/2014/main" id="{15C177F1-5053-3941-9366-87E0A0F8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C0C0B-2E03-B24E-8C77-92909748CDB9}"/>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423367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1C30-BC02-DF4C-A217-DC3ACE962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F4494-4342-A64E-B612-BA2B70DD2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0189F-2DA5-5A47-BDBC-CC6B74C7A0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B82EE-D421-DC40-8D66-38C68083F4B0}"/>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6" name="Footer Placeholder 5">
            <a:extLst>
              <a:ext uri="{FF2B5EF4-FFF2-40B4-BE49-F238E27FC236}">
                <a16:creationId xmlns:a16="http://schemas.microsoft.com/office/drawing/2014/main" id="{53B86180-6250-604E-A3B1-94C90FCD8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3B67E-EB32-E340-9EEE-7AA8ADB178C4}"/>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96435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51D4-1BA1-314F-9A52-9238CC6F1D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B7250A-179A-114D-BF33-E908AFFEF7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F5596D-45F1-204F-B0D6-C353F70C4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03BB-4DF9-9642-B6D6-E7A0354965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A3732B-37B0-E04D-89A4-2E4C293776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9DE51-D2A1-D14C-A42E-9C79A94616D3}"/>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8" name="Footer Placeholder 7">
            <a:extLst>
              <a:ext uri="{FF2B5EF4-FFF2-40B4-BE49-F238E27FC236}">
                <a16:creationId xmlns:a16="http://schemas.microsoft.com/office/drawing/2014/main" id="{C5E0360A-3E3A-8145-BC2C-EBAE7A2355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A655B0-79D6-8548-865A-7B4AD1942B35}"/>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178104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34A0-F98E-EE47-810B-79E9140FD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C179A2-A0B2-964F-8030-F60E729B8588}"/>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4" name="Footer Placeholder 3">
            <a:extLst>
              <a:ext uri="{FF2B5EF4-FFF2-40B4-BE49-F238E27FC236}">
                <a16:creationId xmlns:a16="http://schemas.microsoft.com/office/drawing/2014/main" id="{A18B1A87-BAD7-B74B-99BC-68131A2086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27ACD-FE9B-E54F-8600-8BEEC26F8E4A}"/>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13313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22EDF-BD32-A54A-9C35-F350FC2CC003}"/>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3" name="Footer Placeholder 2">
            <a:extLst>
              <a:ext uri="{FF2B5EF4-FFF2-40B4-BE49-F238E27FC236}">
                <a16:creationId xmlns:a16="http://schemas.microsoft.com/office/drawing/2014/main" id="{E2940AE8-E2AA-4B41-A926-5CBBF57D2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D85E5-96E4-0D4F-9C7C-3290640A5810}"/>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72854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4488-8BFA-A34F-B316-1CCDA1D354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A6A2E-01A0-8740-A6F4-F6B7AA123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6B775-88A3-9B43-9F6F-C7092B23A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1F332-C16D-6647-98C2-4E418DF3DC07}"/>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6" name="Footer Placeholder 5">
            <a:extLst>
              <a:ext uri="{FF2B5EF4-FFF2-40B4-BE49-F238E27FC236}">
                <a16:creationId xmlns:a16="http://schemas.microsoft.com/office/drawing/2014/main" id="{544A2CF8-72A6-704A-B6AD-EA35FB165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43684-C14B-7346-872A-D8D9BBC04468}"/>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84665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62A8-3547-2F49-A958-B53DF3A73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95291-C957-4F4E-82AE-C5CCB1E0E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A11E0-7113-604C-87CD-8FBD506A8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D2EAB2-B1EE-CD4F-BC57-152B0069E087}"/>
              </a:ext>
            </a:extLst>
          </p:cNvPr>
          <p:cNvSpPr>
            <a:spLocks noGrp="1"/>
          </p:cNvSpPr>
          <p:nvPr>
            <p:ph type="dt" sz="half" idx="10"/>
          </p:nvPr>
        </p:nvSpPr>
        <p:spPr/>
        <p:txBody>
          <a:bodyPr/>
          <a:lstStyle/>
          <a:p>
            <a:fld id="{93D06762-431A-C04B-A145-6D55273BF32E}" type="datetimeFigureOut">
              <a:rPr lang="en-US" smtClean="0"/>
              <a:t>4/22/2026</a:t>
            </a:fld>
            <a:endParaRPr lang="en-US"/>
          </a:p>
        </p:txBody>
      </p:sp>
      <p:sp>
        <p:nvSpPr>
          <p:cNvPr id="6" name="Footer Placeholder 5">
            <a:extLst>
              <a:ext uri="{FF2B5EF4-FFF2-40B4-BE49-F238E27FC236}">
                <a16:creationId xmlns:a16="http://schemas.microsoft.com/office/drawing/2014/main" id="{C9E83B7C-8FD1-2540-895C-E7B5231C4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7B9F0-62BC-0A4C-A1D2-73313AEF6E50}"/>
              </a:ext>
            </a:extLst>
          </p:cNvPr>
          <p:cNvSpPr>
            <a:spLocks noGrp="1"/>
          </p:cNvSpPr>
          <p:nvPr>
            <p:ph type="sldNum" sz="quarter" idx="12"/>
          </p:nvPr>
        </p:nvSpPr>
        <p:spPr/>
        <p:txBody>
          <a:bodyPr/>
          <a:lstStyle/>
          <a:p>
            <a:fld id="{272B4762-BF0E-4D48-A0B4-9D9342D6A05B}" type="slidenum">
              <a:rPr lang="en-US" smtClean="0"/>
              <a:t>‹#›</a:t>
            </a:fld>
            <a:endParaRPr lang="en-US"/>
          </a:p>
        </p:txBody>
      </p:sp>
    </p:spTree>
    <p:extLst>
      <p:ext uri="{BB962C8B-B14F-4D97-AF65-F5344CB8AC3E}">
        <p14:creationId xmlns:p14="http://schemas.microsoft.com/office/powerpoint/2010/main" val="392082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3F6D95-7BA4-354D-84D7-48DF37116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3FB0FA-42D0-C84E-A1B6-5A744AB1C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713F1-C8F6-C347-B617-86A5E3D89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06762-431A-C04B-A145-6D55273BF32E}" type="datetimeFigureOut">
              <a:rPr lang="en-US" smtClean="0"/>
              <a:t>4/22/2026</a:t>
            </a:fld>
            <a:endParaRPr lang="en-US"/>
          </a:p>
        </p:txBody>
      </p:sp>
      <p:sp>
        <p:nvSpPr>
          <p:cNvPr id="5" name="Footer Placeholder 4">
            <a:extLst>
              <a:ext uri="{FF2B5EF4-FFF2-40B4-BE49-F238E27FC236}">
                <a16:creationId xmlns:a16="http://schemas.microsoft.com/office/drawing/2014/main" id="{7A127D01-AC00-664E-A34E-67ED4342D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DEBB1-ACE4-1941-A828-30D4428BC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B4762-BF0E-4D48-A0B4-9D9342D6A05B}" type="slidenum">
              <a:rPr lang="en-US" smtClean="0"/>
              <a:t>‹#›</a:t>
            </a:fld>
            <a:endParaRPr lang="en-US"/>
          </a:p>
        </p:txBody>
      </p:sp>
    </p:spTree>
    <p:extLst>
      <p:ext uri="{BB962C8B-B14F-4D97-AF65-F5344CB8AC3E}">
        <p14:creationId xmlns:p14="http://schemas.microsoft.com/office/powerpoint/2010/main" val="325254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D7512A-4ABD-6B4D-875A-2BE1E6861EC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350" y="3572"/>
            <a:ext cx="12179299" cy="6850856"/>
          </a:xfrm>
          <a:prstGeom prst="rect">
            <a:avLst/>
          </a:prstGeom>
        </p:spPr>
      </p:pic>
    </p:spTree>
    <p:extLst>
      <p:ext uri="{BB962C8B-B14F-4D97-AF65-F5344CB8AC3E}">
        <p14:creationId xmlns:p14="http://schemas.microsoft.com/office/powerpoint/2010/main" val="442286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287AB29-26AF-9A53-0A01-C64826222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8BFEE-3D9D-632F-A5BE-D4CD15224D52}"/>
              </a:ext>
            </a:extLst>
          </p:cNvPr>
          <p:cNvSpPr>
            <a:spLocks noGrp="1"/>
          </p:cNvSpPr>
          <p:nvPr>
            <p:ph type="title"/>
          </p:nvPr>
        </p:nvSpPr>
        <p:spPr>
          <a:xfrm>
            <a:off x="556002" y="2863592"/>
            <a:ext cx="11079996" cy="1130816"/>
          </a:xfrm>
        </p:spPr>
        <p:txBody>
          <a:bodyPr>
            <a:normAutofit fontScale="90000"/>
          </a:bodyPr>
          <a:lstStyle/>
          <a:p>
            <a:r>
              <a:rPr lang="en-US" b="1" dirty="0">
                <a:solidFill>
                  <a:srgbClr val="A23F97"/>
                </a:solidFill>
                <a:latin typeface="Calibri" panose="020F0502020204030204" pitchFamily="34" charset="0"/>
                <a:cs typeface="Calibri" panose="020F0502020204030204" pitchFamily="34" charset="0"/>
              </a:rPr>
              <a:t>“You said the captive assets were my money . . .”</a:t>
            </a:r>
            <a:br>
              <a:rPr lang="en-US" b="1" dirty="0">
                <a:solidFill>
                  <a:srgbClr val="A23F97"/>
                </a:solidFill>
                <a:latin typeface="Calibri" panose="020F0502020204030204" pitchFamily="34" charset="0"/>
                <a:cs typeface="Calibri" panose="020F0502020204030204" pitchFamily="34" charset="0"/>
              </a:rPr>
            </a:br>
            <a:r>
              <a:rPr lang="en-US" b="1" dirty="0">
                <a:solidFill>
                  <a:srgbClr val="A23F97"/>
                </a:solidFill>
                <a:latin typeface="Calibri" panose="020F0502020204030204" pitchFamily="34" charset="0"/>
                <a:cs typeface="Calibri" panose="020F0502020204030204" pitchFamily="34" charset="0"/>
              </a:rPr>
              <a:t>	- The unauthorized transfer</a:t>
            </a:r>
          </a:p>
        </p:txBody>
      </p:sp>
    </p:spTree>
    <p:extLst>
      <p:ext uri="{BB962C8B-B14F-4D97-AF65-F5344CB8AC3E}">
        <p14:creationId xmlns:p14="http://schemas.microsoft.com/office/powerpoint/2010/main" val="24233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36C9AA6-D0C9-A456-03CF-E61105A38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1FE82-B0B1-0594-EA98-8A1263563223}"/>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Are We Really Doing Insurance?</a:t>
            </a:r>
          </a:p>
        </p:txBody>
      </p:sp>
      <p:sp>
        <p:nvSpPr>
          <p:cNvPr id="3" name="TextBox 2">
            <a:extLst>
              <a:ext uri="{FF2B5EF4-FFF2-40B4-BE49-F238E27FC236}">
                <a16:creationId xmlns:a16="http://schemas.microsoft.com/office/drawing/2014/main" id="{4E23A494-0E1A-AB96-E51F-9F0CA06F6818}"/>
              </a:ext>
            </a:extLst>
          </p:cNvPr>
          <p:cNvSpPr txBox="1"/>
          <p:nvPr/>
        </p:nvSpPr>
        <p:spPr>
          <a:xfrm>
            <a:off x="874643" y="2743200"/>
            <a:ext cx="9692269" cy="2554545"/>
          </a:xfrm>
          <a:prstGeom prst="rect">
            <a:avLst/>
          </a:prstGeom>
          <a:noFill/>
        </p:spPr>
        <p:txBody>
          <a:bodyPr wrap="none" rtlCol="0">
            <a:spAutoFit/>
          </a:bodyPr>
          <a:lstStyle/>
          <a:p>
            <a:pPr marL="571500" indent="-571500">
              <a:buFont typeface="Arial" panose="020B0604020202020204" pitchFamily="34" charset="0"/>
              <a:buChar char="•"/>
            </a:pPr>
            <a:r>
              <a:rPr lang="en-US" sz="4000" dirty="0"/>
              <a:t>Deposit Accounting Blues</a:t>
            </a:r>
          </a:p>
          <a:p>
            <a:pPr marL="571500" indent="-571500">
              <a:buFont typeface="Arial" panose="020B0604020202020204" pitchFamily="34" charset="0"/>
              <a:buChar char="•"/>
            </a:pPr>
            <a:r>
              <a:rPr lang="en-US" sz="4000" dirty="0"/>
              <a:t>Blown Tax Election</a:t>
            </a:r>
          </a:p>
          <a:p>
            <a:pPr marL="571500" indent="-571500">
              <a:buFont typeface="Arial" panose="020B0604020202020204" pitchFamily="34" charset="0"/>
              <a:buChar char="•"/>
            </a:pPr>
            <a:r>
              <a:rPr lang="en-US" sz="4000" dirty="0"/>
              <a:t>Flow of Funds</a:t>
            </a:r>
          </a:p>
          <a:p>
            <a:pPr marL="571500" indent="-571500">
              <a:buFont typeface="Arial" panose="020B0604020202020204" pitchFamily="34" charset="0"/>
              <a:buChar char="•"/>
            </a:pPr>
            <a:r>
              <a:rPr lang="en-US" sz="4000" dirty="0"/>
              <a:t>“Did I mention the other captive we have?’</a:t>
            </a:r>
          </a:p>
        </p:txBody>
      </p:sp>
    </p:spTree>
    <p:extLst>
      <p:ext uri="{BB962C8B-B14F-4D97-AF65-F5344CB8AC3E}">
        <p14:creationId xmlns:p14="http://schemas.microsoft.com/office/powerpoint/2010/main" val="426341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DA97DE2-66FF-749B-5C22-2F6958489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AC6A2-4B2A-8E91-C9A2-CE6EC7902BF8}"/>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Captives Adrift</a:t>
            </a:r>
          </a:p>
        </p:txBody>
      </p:sp>
      <p:sp>
        <p:nvSpPr>
          <p:cNvPr id="3" name="TextBox 2">
            <a:extLst>
              <a:ext uri="{FF2B5EF4-FFF2-40B4-BE49-F238E27FC236}">
                <a16:creationId xmlns:a16="http://schemas.microsoft.com/office/drawing/2014/main" id="{4E3087EE-C0DD-F95B-62F5-5117FFA0E50B}"/>
              </a:ext>
            </a:extLst>
          </p:cNvPr>
          <p:cNvSpPr txBox="1"/>
          <p:nvPr/>
        </p:nvSpPr>
        <p:spPr>
          <a:xfrm>
            <a:off x="874643" y="2743200"/>
            <a:ext cx="8717066" cy="2554545"/>
          </a:xfrm>
          <a:prstGeom prst="rect">
            <a:avLst/>
          </a:prstGeom>
          <a:noFill/>
        </p:spPr>
        <p:txBody>
          <a:bodyPr wrap="none" rtlCol="0">
            <a:spAutoFit/>
          </a:bodyPr>
          <a:lstStyle/>
          <a:p>
            <a:pPr marL="571500" indent="-571500">
              <a:buFont typeface="Arial" panose="020B0604020202020204" pitchFamily="34" charset="0"/>
              <a:buChar char="•"/>
            </a:pPr>
            <a:r>
              <a:rPr lang="en-US" sz="4000" dirty="0"/>
              <a:t>New Lines of Coverage</a:t>
            </a:r>
          </a:p>
          <a:p>
            <a:pPr marL="571500" indent="-571500">
              <a:buFont typeface="Arial" panose="020B0604020202020204" pitchFamily="34" charset="0"/>
              <a:buChar char="•"/>
            </a:pPr>
            <a:r>
              <a:rPr lang="en-US" sz="4000" dirty="0"/>
              <a:t>Premium volume mismatch </a:t>
            </a:r>
          </a:p>
          <a:p>
            <a:pPr marL="571500" indent="-571500">
              <a:buFont typeface="Arial" panose="020B0604020202020204" pitchFamily="34" charset="0"/>
              <a:buChar char="•"/>
            </a:pPr>
            <a:r>
              <a:rPr lang="en-US" sz="4000" dirty="0"/>
              <a:t>Did that reinsurance get bound?</a:t>
            </a:r>
          </a:p>
          <a:p>
            <a:pPr marL="571500" indent="-571500">
              <a:buFont typeface="Arial" panose="020B0604020202020204" pitchFamily="34" charset="0"/>
              <a:buChar char="•"/>
            </a:pPr>
            <a:r>
              <a:rPr lang="en-US" sz="4000" dirty="0"/>
              <a:t>Policy changes (premium/deductibles)</a:t>
            </a:r>
          </a:p>
        </p:txBody>
      </p:sp>
    </p:spTree>
    <p:extLst>
      <p:ext uri="{BB962C8B-B14F-4D97-AF65-F5344CB8AC3E}">
        <p14:creationId xmlns:p14="http://schemas.microsoft.com/office/powerpoint/2010/main" val="217727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9D7602-F8E0-E847-ABB3-B5D1B56F0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1CD2A-170B-701F-AC1D-20B7C7FB01D9}"/>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Money movement</a:t>
            </a:r>
          </a:p>
        </p:txBody>
      </p:sp>
      <p:sp>
        <p:nvSpPr>
          <p:cNvPr id="3" name="TextBox 2">
            <a:extLst>
              <a:ext uri="{FF2B5EF4-FFF2-40B4-BE49-F238E27FC236}">
                <a16:creationId xmlns:a16="http://schemas.microsoft.com/office/drawing/2014/main" id="{9856BD50-98FF-5997-C3CE-0F083ACE9514}"/>
              </a:ext>
            </a:extLst>
          </p:cNvPr>
          <p:cNvSpPr txBox="1"/>
          <p:nvPr/>
        </p:nvSpPr>
        <p:spPr>
          <a:xfrm>
            <a:off x="1073426" y="2743200"/>
            <a:ext cx="9363204" cy="2554545"/>
          </a:xfrm>
          <a:prstGeom prst="rect">
            <a:avLst/>
          </a:prstGeom>
          <a:noFill/>
        </p:spPr>
        <p:txBody>
          <a:bodyPr wrap="none" rtlCol="0">
            <a:spAutoFit/>
          </a:bodyPr>
          <a:lstStyle/>
          <a:p>
            <a:pPr marL="571500" indent="-571500">
              <a:buFont typeface="Arial" panose="020B0604020202020204" pitchFamily="34" charset="0"/>
              <a:buChar char="•"/>
            </a:pPr>
            <a:r>
              <a:rPr lang="en-US" sz="4000" dirty="0"/>
              <a:t>Dividend and loans approved?</a:t>
            </a:r>
          </a:p>
          <a:p>
            <a:pPr marL="571500" indent="-571500">
              <a:buFont typeface="Arial" panose="020B0604020202020204" pitchFamily="34" charset="0"/>
              <a:buChar char="•"/>
            </a:pPr>
            <a:r>
              <a:rPr lang="en-US" sz="4000" dirty="0"/>
              <a:t>Who is earning a fee?</a:t>
            </a:r>
          </a:p>
          <a:p>
            <a:pPr marL="1028700" lvl="1" indent="-571500">
              <a:buFont typeface="Arial" panose="020B0604020202020204" pitchFamily="34" charset="0"/>
              <a:buChar char="•"/>
            </a:pPr>
            <a:r>
              <a:rPr lang="en-US" sz="4000" dirty="0"/>
              <a:t>Captive Owners as “program manager”</a:t>
            </a:r>
          </a:p>
          <a:p>
            <a:pPr marL="571500" indent="-571500">
              <a:buFont typeface="Arial" panose="020B0604020202020204" pitchFamily="34" charset="0"/>
              <a:buChar char="•"/>
            </a:pPr>
            <a:r>
              <a:rPr lang="en-US" sz="4000" dirty="0"/>
              <a:t>Are relationships documented?</a:t>
            </a:r>
          </a:p>
        </p:txBody>
      </p:sp>
    </p:spTree>
    <p:extLst>
      <p:ext uri="{BB962C8B-B14F-4D97-AF65-F5344CB8AC3E}">
        <p14:creationId xmlns:p14="http://schemas.microsoft.com/office/powerpoint/2010/main" val="144818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295A31-0D7A-1762-6F62-1B54D5C6E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F1F77-B843-36A2-4F73-4616EC442DB9}"/>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Corporate Governance</a:t>
            </a:r>
          </a:p>
        </p:txBody>
      </p:sp>
      <p:sp>
        <p:nvSpPr>
          <p:cNvPr id="3" name="TextBox 2">
            <a:extLst>
              <a:ext uri="{FF2B5EF4-FFF2-40B4-BE49-F238E27FC236}">
                <a16:creationId xmlns:a16="http://schemas.microsoft.com/office/drawing/2014/main" id="{7950C4E7-49B1-F54A-7F64-9E4ECA2756C6}"/>
              </a:ext>
            </a:extLst>
          </p:cNvPr>
          <p:cNvSpPr txBox="1"/>
          <p:nvPr/>
        </p:nvSpPr>
        <p:spPr>
          <a:xfrm>
            <a:off x="1073427" y="2743200"/>
            <a:ext cx="9104244"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t>Who is on the bank account?</a:t>
            </a:r>
          </a:p>
          <a:p>
            <a:pPr marL="571500" indent="-571500">
              <a:buFont typeface="Arial" panose="020B0604020202020204" pitchFamily="34" charset="0"/>
              <a:buChar char="•"/>
            </a:pPr>
            <a:r>
              <a:rPr lang="en-US" sz="4000" dirty="0"/>
              <a:t>D&amp;O and E&amp;O?</a:t>
            </a:r>
          </a:p>
          <a:p>
            <a:pPr marL="571500" indent="-571500">
              <a:buFont typeface="Arial" panose="020B0604020202020204" pitchFamily="34" charset="0"/>
              <a:buChar char="•"/>
            </a:pPr>
            <a:r>
              <a:rPr lang="en-US" sz="4000" dirty="0"/>
              <a:t>Did Uncle Billy Lose the Money on the way to the bank?</a:t>
            </a:r>
          </a:p>
          <a:p>
            <a:pPr marL="571500" indent="-571500">
              <a:buFont typeface="Arial" panose="020B0604020202020204" pitchFamily="34" charset="0"/>
              <a:buChar char="•"/>
            </a:pPr>
            <a:r>
              <a:rPr lang="en-US" sz="4000" dirty="0"/>
              <a:t>The captive’s owner is in jail.</a:t>
            </a:r>
          </a:p>
        </p:txBody>
      </p:sp>
    </p:spTree>
    <p:extLst>
      <p:ext uri="{BB962C8B-B14F-4D97-AF65-F5344CB8AC3E}">
        <p14:creationId xmlns:p14="http://schemas.microsoft.com/office/powerpoint/2010/main" val="325692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60D8D7C-2D3A-8D2A-8E09-0CCABBFAF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9A3BA-D397-9A77-83DF-9793EF62C6BF}"/>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Trouble In Paradise</a:t>
            </a:r>
          </a:p>
        </p:txBody>
      </p:sp>
      <p:sp>
        <p:nvSpPr>
          <p:cNvPr id="3" name="TextBox 2">
            <a:extLst>
              <a:ext uri="{FF2B5EF4-FFF2-40B4-BE49-F238E27FC236}">
                <a16:creationId xmlns:a16="http://schemas.microsoft.com/office/drawing/2014/main" id="{C0C6970F-00FB-28C4-12DE-23794E34BD85}"/>
              </a:ext>
            </a:extLst>
          </p:cNvPr>
          <p:cNvSpPr txBox="1"/>
          <p:nvPr/>
        </p:nvSpPr>
        <p:spPr>
          <a:xfrm>
            <a:off x="1073427" y="2743200"/>
            <a:ext cx="9104244"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What happens when your group captive members get upset with other members?</a:t>
            </a:r>
          </a:p>
          <a:p>
            <a:pPr marL="571500" indent="-571500">
              <a:buFont typeface="Arial" panose="020B0604020202020204" pitchFamily="34" charset="0"/>
              <a:buChar char="•"/>
            </a:pPr>
            <a:r>
              <a:rPr lang="en-US" sz="4000" dirty="0"/>
              <a:t>Conflicts between Captive Owners and Managers</a:t>
            </a:r>
          </a:p>
          <a:p>
            <a:pPr marL="571500" indent="-571500">
              <a:buFont typeface="Arial" panose="020B0604020202020204" pitchFamily="34" charset="0"/>
              <a:buChar char="•"/>
            </a:pPr>
            <a:endParaRPr lang="en-US" sz="4000" dirty="0"/>
          </a:p>
        </p:txBody>
      </p:sp>
    </p:spTree>
    <p:extLst>
      <p:ext uri="{BB962C8B-B14F-4D97-AF65-F5344CB8AC3E}">
        <p14:creationId xmlns:p14="http://schemas.microsoft.com/office/powerpoint/2010/main" val="164605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AED44C1-A48F-4A5C-FDFA-6267633DD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11A69-A282-A4A1-3EC8-87591D1F069E}"/>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You Weren’t Supposed to Buy That</a:t>
            </a:r>
          </a:p>
        </p:txBody>
      </p:sp>
      <p:sp>
        <p:nvSpPr>
          <p:cNvPr id="3" name="TextBox 2">
            <a:extLst>
              <a:ext uri="{FF2B5EF4-FFF2-40B4-BE49-F238E27FC236}">
                <a16:creationId xmlns:a16="http://schemas.microsoft.com/office/drawing/2014/main" id="{2F2782A1-0A11-74C2-9737-68D57A7289DE}"/>
              </a:ext>
            </a:extLst>
          </p:cNvPr>
          <p:cNvSpPr txBox="1"/>
          <p:nvPr/>
        </p:nvSpPr>
        <p:spPr>
          <a:xfrm>
            <a:off x="1073427" y="2398644"/>
            <a:ext cx="9104244"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t>Selling captive insurance to muggles</a:t>
            </a:r>
          </a:p>
          <a:p>
            <a:pPr marL="571500" indent="-571500">
              <a:buFont typeface="Arial" panose="020B0604020202020204" pitchFamily="34" charset="0"/>
              <a:buChar char="•"/>
            </a:pPr>
            <a:r>
              <a:rPr lang="en-US" sz="4000" dirty="0"/>
              <a:t>Illegal coverages</a:t>
            </a:r>
          </a:p>
          <a:p>
            <a:pPr marL="571500" indent="-571500">
              <a:buFont typeface="Arial" panose="020B0604020202020204" pitchFamily="34" charset="0"/>
              <a:buChar char="•"/>
            </a:pPr>
            <a:r>
              <a:rPr lang="en-US" sz="4000" dirty="0"/>
              <a:t>Complaints from other domiciles</a:t>
            </a:r>
          </a:p>
          <a:p>
            <a:pPr marL="1028700" lvl="1" indent="-571500">
              <a:buFont typeface="Arial" panose="020B0604020202020204" pitchFamily="34" charset="0"/>
              <a:buChar char="•"/>
            </a:pPr>
            <a:r>
              <a:rPr lang="en-US" sz="4000" dirty="0"/>
              <a:t>Is it a “we want our tax money” problem or a market conduct issue?</a:t>
            </a:r>
          </a:p>
        </p:txBody>
      </p:sp>
    </p:spTree>
    <p:extLst>
      <p:ext uri="{BB962C8B-B14F-4D97-AF65-F5344CB8AC3E}">
        <p14:creationId xmlns:p14="http://schemas.microsoft.com/office/powerpoint/2010/main" val="281677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C9B1C23-BF9A-883C-E1A2-695D2EF9C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9B128-1BC3-C6B2-180E-8C67708C46AC}"/>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You Screwed Up . . . Now what</a:t>
            </a:r>
          </a:p>
        </p:txBody>
      </p:sp>
      <p:sp>
        <p:nvSpPr>
          <p:cNvPr id="3" name="TextBox 2">
            <a:extLst>
              <a:ext uri="{FF2B5EF4-FFF2-40B4-BE49-F238E27FC236}">
                <a16:creationId xmlns:a16="http://schemas.microsoft.com/office/drawing/2014/main" id="{B09940A7-3C54-8790-4D98-B8C423AABEA1}"/>
              </a:ext>
            </a:extLst>
          </p:cNvPr>
          <p:cNvSpPr txBox="1"/>
          <p:nvPr/>
        </p:nvSpPr>
        <p:spPr>
          <a:xfrm>
            <a:off x="1073427" y="2252873"/>
            <a:ext cx="9104244"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Stop doing bad things (If you can)</a:t>
            </a:r>
          </a:p>
          <a:p>
            <a:pPr marL="571500" indent="-571500">
              <a:buFont typeface="Arial" panose="020B0604020202020204" pitchFamily="34" charset="0"/>
              <a:buChar char="•"/>
            </a:pPr>
            <a:r>
              <a:rPr lang="en-US" sz="4000" dirty="0"/>
              <a:t>Figure out what went wrong.</a:t>
            </a:r>
          </a:p>
          <a:p>
            <a:pPr marL="571500" indent="-571500">
              <a:buFont typeface="Arial" panose="020B0604020202020204" pitchFamily="34" charset="0"/>
              <a:buChar char="•"/>
            </a:pPr>
            <a:r>
              <a:rPr lang="en-US" sz="4000" dirty="0"/>
              <a:t>Identify remedial steps</a:t>
            </a:r>
          </a:p>
          <a:p>
            <a:pPr marL="571500" indent="-571500">
              <a:buFont typeface="Arial" panose="020B0604020202020204" pitchFamily="34" charset="0"/>
              <a:buChar char="•"/>
            </a:pPr>
            <a:r>
              <a:rPr lang="en-US" sz="4000" dirty="0"/>
              <a:t>Be in touch with the regulator.</a:t>
            </a:r>
          </a:p>
          <a:p>
            <a:pPr marL="571500" indent="-571500">
              <a:buFont typeface="Arial" panose="020B0604020202020204" pitchFamily="34" charset="0"/>
              <a:buChar char="•"/>
            </a:pPr>
            <a:r>
              <a:rPr lang="en-US" sz="4000" dirty="0"/>
              <a:t>Collaborate and find a plan forward.</a:t>
            </a:r>
          </a:p>
          <a:p>
            <a:pPr marL="571500" indent="-571500">
              <a:buFont typeface="Arial" panose="020B0604020202020204" pitchFamily="34" charset="0"/>
              <a:buChar char="•"/>
            </a:pPr>
            <a:r>
              <a:rPr lang="en-US" sz="4000" dirty="0"/>
              <a:t>Forgiveness v. permission?</a:t>
            </a:r>
          </a:p>
        </p:txBody>
      </p:sp>
    </p:spTree>
    <p:extLst>
      <p:ext uri="{BB962C8B-B14F-4D97-AF65-F5344CB8AC3E}">
        <p14:creationId xmlns:p14="http://schemas.microsoft.com/office/powerpoint/2010/main" val="83981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E8459E3-DAA2-6BFB-20AF-1D0907646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3F5C6-B6DF-907D-3B56-C873DAC4724C}"/>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Is Confession Good for the Examination?</a:t>
            </a:r>
          </a:p>
        </p:txBody>
      </p:sp>
      <p:sp>
        <p:nvSpPr>
          <p:cNvPr id="3" name="TextBox 2">
            <a:extLst>
              <a:ext uri="{FF2B5EF4-FFF2-40B4-BE49-F238E27FC236}">
                <a16:creationId xmlns:a16="http://schemas.microsoft.com/office/drawing/2014/main" id="{0140E321-B079-F319-59AA-F8E70A336F66}"/>
              </a:ext>
            </a:extLst>
          </p:cNvPr>
          <p:cNvSpPr txBox="1"/>
          <p:nvPr/>
        </p:nvSpPr>
        <p:spPr>
          <a:xfrm>
            <a:off x="1073427" y="2743200"/>
            <a:ext cx="9104244" cy="2554545"/>
          </a:xfrm>
          <a:prstGeom prst="rect">
            <a:avLst/>
          </a:prstGeom>
          <a:noFill/>
        </p:spPr>
        <p:txBody>
          <a:bodyPr wrap="square" rtlCol="0">
            <a:spAutoFit/>
          </a:bodyPr>
          <a:lstStyle/>
          <a:p>
            <a:pPr marL="571500" indent="-571500">
              <a:buFont typeface="Arial" panose="020B0604020202020204" pitchFamily="34" charset="0"/>
              <a:buChar char="•"/>
            </a:pPr>
            <a:r>
              <a:rPr lang="en-US" sz="4000" dirty="0"/>
              <a:t>Identifying festering wounds at the beginning?</a:t>
            </a:r>
          </a:p>
          <a:p>
            <a:pPr marL="571500" indent="-571500">
              <a:buFont typeface="Arial" panose="020B0604020202020204" pitchFamily="34" charset="0"/>
              <a:buChar char="•"/>
            </a:pPr>
            <a:r>
              <a:rPr lang="en-US" sz="4000" dirty="0"/>
              <a:t>Examination hide and seek</a:t>
            </a:r>
          </a:p>
          <a:p>
            <a:pPr marL="571500" indent="-571500">
              <a:buFont typeface="Arial" panose="020B0604020202020204" pitchFamily="34" charset="0"/>
              <a:buChar char="•"/>
            </a:pPr>
            <a:r>
              <a:rPr lang="en-US" sz="4000" dirty="0"/>
              <a:t>Standing your ground during the exam</a:t>
            </a:r>
          </a:p>
        </p:txBody>
      </p:sp>
    </p:spTree>
    <p:extLst>
      <p:ext uri="{BB962C8B-B14F-4D97-AF65-F5344CB8AC3E}">
        <p14:creationId xmlns:p14="http://schemas.microsoft.com/office/powerpoint/2010/main" val="407737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D50EDF-B9C6-9A24-62A2-866B16E18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37003-9355-CC70-2D93-913BA404F163}"/>
              </a:ext>
            </a:extLst>
          </p:cNvPr>
          <p:cNvSpPr>
            <a:spLocks noGrp="1"/>
          </p:cNvSpPr>
          <p:nvPr>
            <p:ph type="title"/>
          </p:nvPr>
        </p:nvSpPr>
        <p:spPr>
          <a:xfrm>
            <a:off x="540412" y="3200245"/>
            <a:ext cx="11079996" cy="1130816"/>
          </a:xfrm>
        </p:spPr>
        <p:txBody>
          <a:bodyPr>
            <a:normAutofit/>
          </a:bodyPr>
          <a:lstStyle/>
          <a:p>
            <a:r>
              <a:rPr lang="en-US" b="1">
                <a:solidFill>
                  <a:srgbClr val="A23F97"/>
                </a:solidFill>
                <a:latin typeface="Calibri" panose="020F0502020204030204" pitchFamily="34" charset="0"/>
                <a:cs typeface="Calibri" panose="020F0502020204030204" pitchFamily="34" charset="0"/>
              </a:rPr>
              <a:t>Questions? </a:t>
            </a:r>
            <a:endParaRPr lang="en-US" b="1" dirty="0">
              <a:solidFill>
                <a:srgbClr val="A23F9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67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20A8-64A8-1140-AF4D-5CB7C16D763B}"/>
              </a:ext>
            </a:extLst>
          </p:cNvPr>
          <p:cNvSpPr>
            <a:spLocks noGrp="1"/>
          </p:cNvSpPr>
          <p:nvPr>
            <p:ph type="title"/>
          </p:nvPr>
        </p:nvSpPr>
        <p:spPr>
          <a:xfrm>
            <a:off x="683218" y="1119365"/>
            <a:ext cx="11155856" cy="1325563"/>
          </a:xfrm>
        </p:spPr>
        <p:txBody>
          <a:bodyPr>
            <a:noAutofit/>
          </a:bodyPr>
          <a:lstStyle/>
          <a:p>
            <a:r>
              <a:rPr lang="en-US" sz="8000" b="1" dirty="0">
                <a:solidFill>
                  <a:schemeClr val="bg1"/>
                </a:solidFill>
                <a:latin typeface="Calibri" panose="020F0502020204030204" pitchFamily="34" charset="0"/>
                <a:cs typeface="Calibri" panose="020F0502020204030204" pitchFamily="34" charset="0"/>
              </a:rPr>
              <a:t>YOU OUGHT TO TELL YOUR REGULATOR, BUT …</a:t>
            </a:r>
          </a:p>
        </p:txBody>
      </p:sp>
      <p:sp>
        <p:nvSpPr>
          <p:cNvPr id="6" name="Title 1">
            <a:extLst>
              <a:ext uri="{FF2B5EF4-FFF2-40B4-BE49-F238E27FC236}">
                <a16:creationId xmlns:a16="http://schemas.microsoft.com/office/drawing/2014/main" id="{C8D52B6A-E88D-994E-8870-38EE3BE7A97F}"/>
              </a:ext>
            </a:extLst>
          </p:cNvPr>
          <p:cNvSpPr txBox="1">
            <a:spLocks/>
          </p:cNvSpPr>
          <p:nvPr/>
        </p:nvSpPr>
        <p:spPr>
          <a:xfrm>
            <a:off x="683218" y="4978578"/>
            <a:ext cx="4834179"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Calibri" panose="020F0502020204030204" pitchFamily="34" charset="0"/>
                <a:cs typeface="Calibri" panose="020F0502020204030204" pitchFamily="34" charset="0"/>
              </a:rPr>
              <a:t>Ben </a:t>
            </a:r>
            <a:r>
              <a:rPr lang="en-US" sz="3200" b="1" dirty="0" err="1">
                <a:solidFill>
                  <a:schemeClr val="bg1"/>
                </a:solidFill>
                <a:latin typeface="Calibri" panose="020F0502020204030204" pitchFamily="34" charset="0"/>
                <a:cs typeface="Calibri" panose="020F0502020204030204" pitchFamily="34" charset="0"/>
              </a:rPr>
              <a:t>Whiteouse</a:t>
            </a:r>
            <a:r>
              <a:rPr lang="en-US" sz="3200" b="1" dirty="0">
                <a:solidFill>
                  <a:schemeClr val="bg1"/>
                </a:solidFill>
                <a:latin typeface="Calibri" panose="020F0502020204030204" pitchFamily="34" charset="0"/>
                <a:cs typeface="Calibri" panose="020F0502020204030204" pitchFamily="34" charset="0"/>
              </a:rPr>
              <a:t>, Jonathan Habart, Mark Wiedeman </a:t>
            </a:r>
          </a:p>
          <a:p>
            <a:r>
              <a:rPr lang="en-US" sz="3200" b="1" dirty="0">
                <a:solidFill>
                  <a:schemeClr val="bg1"/>
                </a:solidFill>
                <a:latin typeface="Calibri" panose="020F0502020204030204" pitchFamily="34" charset="0"/>
                <a:cs typeface="Calibri" panose="020F0502020204030204" pitchFamily="34" charset="0"/>
              </a:rPr>
              <a:t>April 23, 2026</a:t>
            </a:r>
          </a:p>
        </p:txBody>
      </p:sp>
    </p:spTree>
    <p:extLst>
      <p:ext uri="{BB962C8B-B14F-4D97-AF65-F5344CB8AC3E}">
        <p14:creationId xmlns:p14="http://schemas.microsoft.com/office/powerpoint/2010/main" val="216701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8737-96E1-9441-94A1-2AA7725A500F}"/>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The Hypothetical</a:t>
            </a:r>
          </a:p>
        </p:txBody>
      </p:sp>
      <p:sp>
        <p:nvSpPr>
          <p:cNvPr id="3" name="Content Placeholder 2">
            <a:extLst>
              <a:ext uri="{FF2B5EF4-FFF2-40B4-BE49-F238E27FC236}">
                <a16:creationId xmlns:a16="http://schemas.microsoft.com/office/drawing/2014/main" id="{81E3CFEC-B7B5-FE4A-AFF0-0368D8AA5D6A}"/>
              </a:ext>
            </a:extLst>
          </p:cNvPr>
          <p:cNvSpPr>
            <a:spLocks noGrp="1"/>
          </p:cNvSpPr>
          <p:nvPr>
            <p:ph idx="1"/>
          </p:nvPr>
        </p:nvSpPr>
        <p:spPr>
          <a:xfrm>
            <a:off x="586906" y="2382992"/>
            <a:ext cx="11033502" cy="3643803"/>
          </a:xfrm>
        </p:spPr>
        <p:txBody>
          <a:bodyPr>
            <a:normAutofit fontScale="85000" lnSpcReduction="20000"/>
          </a:bodyPr>
          <a:lstStyle/>
          <a:p>
            <a:pPr marL="0" indent="0">
              <a:buNone/>
            </a:pPr>
            <a:r>
              <a:rPr lang="en-US" dirty="0"/>
              <a:t>You are a captive manager. It is 2:00PM on the last business day of the year and you get a phone call from the owner of your best and largest captive insurance company.  Owner says that the company accountant has been making projections on the year end books and the parent company needs an additional $2 million in cash on its books by year end or the company will miss a key liquidity benchmark that could result in the company’s line of credit being slashed, potentially crippling operations next year.  Owner knows that the captive has had a great amount of success for over ten years and is flush with cash.  Owner instructs you to immediately wire $2 million from the captive back to the parent company.  </a:t>
            </a:r>
          </a:p>
          <a:p>
            <a:pPr marL="0" indent="0">
              <a:buNone/>
            </a:pPr>
            <a:r>
              <a:rPr lang="en-US" dirty="0"/>
              <a:t>A few months ago you told the owner that you don’t think you would have any problem getting the regulator to approve an extraordinary dividend up to $4 million but that any dividend request would take a couple of weeks to process. </a:t>
            </a:r>
          </a:p>
        </p:txBody>
      </p:sp>
    </p:spTree>
    <p:extLst>
      <p:ext uri="{BB962C8B-B14F-4D97-AF65-F5344CB8AC3E}">
        <p14:creationId xmlns:p14="http://schemas.microsoft.com/office/powerpoint/2010/main" val="378715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4CE7F0F-FBDE-7D97-4415-BA2A82290B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5BC6E-F6D0-77CA-4156-AB0DBCCD6952}"/>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How the Relationship is Supposed to Work</a:t>
            </a:r>
          </a:p>
        </p:txBody>
      </p:sp>
      <p:sp>
        <p:nvSpPr>
          <p:cNvPr id="7" name="TextBox 6">
            <a:extLst>
              <a:ext uri="{FF2B5EF4-FFF2-40B4-BE49-F238E27FC236}">
                <a16:creationId xmlns:a16="http://schemas.microsoft.com/office/drawing/2014/main" id="{C145C9F4-217F-FD4B-8684-5793814B9044}"/>
              </a:ext>
            </a:extLst>
          </p:cNvPr>
          <p:cNvSpPr txBox="1"/>
          <p:nvPr/>
        </p:nvSpPr>
        <p:spPr>
          <a:xfrm>
            <a:off x="2020985" y="3539660"/>
            <a:ext cx="1689758"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3600" dirty="0"/>
              <a:t>Captive </a:t>
            </a:r>
          </a:p>
          <a:p>
            <a:pPr algn="ctr"/>
            <a:r>
              <a:rPr lang="en-US" sz="3600" dirty="0"/>
              <a:t>Owners</a:t>
            </a:r>
          </a:p>
        </p:txBody>
      </p:sp>
      <p:sp>
        <p:nvSpPr>
          <p:cNvPr id="8" name="TextBox 7">
            <a:extLst>
              <a:ext uri="{FF2B5EF4-FFF2-40B4-BE49-F238E27FC236}">
                <a16:creationId xmlns:a16="http://schemas.microsoft.com/office/drawing/2014/main" id="{7A2B3378-969D-EC74-B5D4-178F8AD18DE1}"/>
              </a:ext>
            </a:extLst>
          </p:cNvPr>
          <p:cNvSpPr txBox="1"/>
          <p:nvPr/>
        </p:nvSpPr>
        <p:spPr>
          <a:xfrm>
            <a:off x="4974167" y="3539661"/>
            <a:ext cx="2212485" cy="120032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a:t>Captive</a:t>
            </a:r>
          </a:p>
          <a:p>
            <a:pPr algn="ctr"/>
            <a:r>
              <a:rPr lang="en-US" sz="3600" dirty="0"/>
              <a:t>Managers</a:t>
            </a:r>
          </a:p>
        </p:txBody>
      </p:sp>
      <p:sp>
        <p:nvSpPr>
          <p:cNvPr id="10" name="TextBox 9">
            <a:extLst>
              <a:ext uri="{FF2B5EF4-FFF2-40B4-BE49-F238E27FC236}">
                <a16:creationId xmlns:a16="http://schemas.microsoft.com/office/drawing/2014/main" id="{56E02BFC-910C-E360-97A4-F9C1C2FB93FF}"/>
              </a:ext>
            </a:extLst>
          </p:cNvPr>
          <p:cNvSpPr txBox="1"/>
          <p:nvPr/>
        </p:nvSpPr>
        <p:spPr>
          <a:xfrm>
            <a:off x="8475660" y="3539661"/>
            <a:ext cx="2165209"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3600" dirty="0"/>
              <a:t>Captive</a:t>
            </a:r>
          </a:p>
          <a:p>
            <a:pPr algn="ctr"/>
            <a:r>
              <a:rPr lang="en-US" sz="3600" dirty="0"/>
              <a:t>Regulators</a:t>
            </a:r>
          </a:p>
        </p:txBody>
      </p:sp>
      <p:sp>
        <p:nvSpPr>
          <p:cNvPr id="11" name="Arrow: Right 10">
            <a:extLst>
              <a:ext uri="{FF2B5EF4-FFF2-40B4-BE49-F238E27FC236}">
                <a16:creationId xmlns:a16="http://schemas.microsoft.com/office/drawing/2014/main" id="{D7C4E7A8-6263-6736-A3D1-CA9A059A97E6}"/>
              </a:ext>
            </a:extLst>
          </p:cNvPr>
          <p:cNvSpPr/>
          <p:nvPr/>
        </p:nvSpPr>
        <p:spPr>
          <a:xfrm>
            <a:off x="3840459" y="354721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01AE2C9-7644-24A5-4800-067B89696368}"/>
              </a:ext>
            </a:extLst>
          </p:cNvPr>
          <p:cNvSpPr/>
          <p:nvPr/>
        </p:nvSpPr>
        <p:spPr>
          <a:xfrm>
            <a:off x="7341952" y="353966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B6FB3749-ED87-199A-5889-778AFC98E152}"/>
              </a:ext>
            </a:extLst>
          </p:cNvPr>
          <p:cNvSpPr/>
          <p:nvPr/>
        </p:nvSpPr>
        <p:spPr>
          <a:xfrm rot="10800000">
            <a:off x="7341952" y="425535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F3908D3-6953-61E6-9E62-0ED04A22B5A2}"/>
              </a:ext>
            </a:extLst>
          </p:cNvPr>
          <p:cNvSpPr/>
          <p:nvPr/>
        </p:nvSpPr>
        <p:spPr>
          <a:xfrm rot="10800000">
            <a:off x="3840459" y="418191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56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25E70B-A0C3-4420-971F-6253AAC51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FC7C55-301E-8FBD-7C20-2677140A31B7}"/>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No Surprises</a:t>
            </a:r>
          </a:p>
        </p:txBody>
      </p:sp>
      <p:sp>
        <p:nvSpPr>
          <p:cNvPr id="3" name="TextBox 2">
            <a:extLst>
              <a:ext uri="{FF2B5EF4-FFF2-40B4-BE49-F238E27FC236}">
                <a16:creationId xmlns:a16="http://schemas.microsoft.com/office/drawing/2014/main" id="{01E986CA-83F1-993C-4B73-9138D59D23C4}"/>
              </a:ext>
            </a:extLst>
          </p:cNvPr>
          <p:cNvSpPr txBox="1"/>
          <p:nvPr/>
        </p:nvSpPr>
        <p:spPr>
          <a:xfrm>
            <a:off x="874643" y="2743200"/>
            <a:ext cx="7596760" cy="1938992"/>
          </a:xfrm>
          <a:prstGeom prst="rect">
            <a:avLst/>
          </a:prstGeom>
          <a:noFill/>
        </p:spPr>
        <p:txBody>
          <a:bodyPr wrap="none" rtlCol="0">
            <a:spAutoFit/>
          </a:bodyPr>
          <a:lstStyle/>
          <a:p>
            <a:pPr marL="571500" indent="-571500">
              <a:buFont typeface="Arial" panose="020B0604020202020204" pitchFamily="34" charset="0"/>
              <a:buChar char="•"/>
            </a:pPr>
            <a:r>
              <a:rPr lang="en-US" sz="4000" dirty="0"/>
              <a:t>Material Changes Reported</a:t>
            </a:r>
          </a:p>
          <a:p>
            <a:pPr marL="571500" indent="-571500">
              <a:buFont typeface="Arial" panose="020B0604020202020204" pitchFamily="34" charset="0"/>
              <a:buChar char="•"/>
            </a:pPr>
            <a:r>
              <a:rPr lang="en-US" sz="4000" dirty="0"/>
              <a:t>Timely Notice of Developments</a:t>
            </a:r>
          </a:p>
          <a:p>
            <a:pPr marL="571500" indent="-571500">
              <a:buFont typeface="Arial" panose="020B0604020202020204" pitchFamily="34" charset="0"/>
              <a:buChar char="•"/>
            </a:pPr>
            <a:r>
              <a:rPr lang="en-US" sz="4000" dirty="0"/>
              <a:t>Evidence Based Communications</a:t>
            </a:r>
          </a:p>
        </p:txBody>
      </p:sp>
    </p:spTree>
    <p:extLst>
      <p:ext uri="{BB962C8B-B14F-4D97-AF65-F5344CB8AC3E}">
        <p14:creationId xmlns:p14="http://schemas.microsoft.com/office/powerpoint/2010/main" val="159716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D545A38-4C46-DE4E-3DEF-E8BB9210B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084AC-2EB4-02A9-8E9A-5401242FC26C}"/>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Non Compliance </a:t>
            </a:r>
          </a:p>
        </p:txBody>
      </p:sp>
      <p:sp>
        <p:nvSpPr>
          <p:cNvPr id="3" name="TextBox 2">
            <a:extLst>
              <a:ext uri="{FF2B5EF4-FFF2-40B4-BE49-F238E27FC236}">
                <a16:creationId xmlns:a16="http://schemas.microsoft.com/office/drawing/2014/main" id="{832698A9-D3EB-5C83-251C-69AC638F1F39}"/>
              </a:ext>
            </a:extLst>
          </p:cNvPr>
          <p:cNvSpPr txBox="1"/>
          <p:nvPr/>
        </p:nvSpPr>
        <p:spPr>
          <a:xfrm>
            <a:off x="874643" y="2743200"/>
            <a:ext cx="9700592" cy="3170099"/>
          </a:xfrm>
          <a:prstGeom prst="rect">
            <a:avLst/>
          </a:prstGeom>
          <a:noFill/>
        </p:spPr>
        <p:txBody>
          <a:bodyPr wrap="square" rtlCol="0">
            <a:spAutoFit/>
          </a:bodyPr>
          <a:lstStyle/>
          <a:p>
            <a:pPr marL="571500" indent="-571500">
              <a:buFont typeface="Arial" panose="020B0604020202020204" pitchFamily="34" charset="0"/>
              <a:buChar char="•"/>
            </a:pPr>
            <a:r>
              <a:rPr lang="en-US" sz="4000" dirty="0"/>
              <a:t>Plan Drift</a:t>
            </a:r>
          </a:p>
          <a:p>
            <a:pPr marL="571500" indent="-571500">
              <a:buFont typeface="Arial" panose="020B0604020202020204" pitchFamily="34" charset="0"/>
              <a:buChar char="•"/>
            </a:pPr>
            <a:r>
              <a:rPr lang="en-US" sz="4000" dirty="0"/>
              <a:t>Informal Operations</a:t>
            </a:r>
          </a:p>
          <a:p>
            <a:pPr marL="571500" indent="-571500">
              <a:buFont typeface="Arial" panose="020B0604020202020204" pitchFamily="34" charset="0"/>
              <a:buChar char="•"/>
            </a:pPr>
            <a:r>
              <a:rPr lang="en-US" sz="4000" dirty="0"/>
              <a:t>Weak Governance/Controls</a:t>
            </a:r>
          </a:p>
          <a:p>
            <a:pPr marL="571500" indent="-571500">
              <a:buFont typeface="Arial" panose="020B0604020202020204" pitchFamily="34" charset="0"/>
              <a:buChar char="•"/>
            </a:pPr>
            <a:r>
              <a:rPr lang="en-US" sz="4000" dirty="0"/>
              <a:t>Value-extraction pressure</a:t>
            </a:r>
          </a:p>
          <a:p>
            <a:pPr marL="571500" indent="-571500">
              <a:buFont typeface="Arial" panose="020B0604020202020204" pitchFamily="34" charset="0"/>
              <a:buChar char="•"/>
            </a:pPr>
            <a:r>
              <a:rPr lang="en-US" sz="4000" dirty="0"/>
              <a:t>Unrealistic Expectations</a:t>
            </a:r>
          </a:p>
        </p:txBody>
      </p:sp>
    </p:spTree>
    <p:extLst>
      <p:ext uri="{BB962C8B-B14F-4D97-AF65-F5344CB8AC3E}">
        <p14:creationId xmlns:p14="http://schemas.microsoft.com/office/powerpoint/2010/main" val="391003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6E74787-1C1B-E3B6-6245-60C4D70F3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C3C78-A493-47DC-6259-F632AD8650DD}"/>
              </a:ext>
            </a:extLst>
          </p:cNvPr>
          <p:cNvSpPr>
            <a:spLocks noGrp="1"/>
          </p:cNvSpPr>
          <p:nvPr>
            <p:ph type="title"/>
          </p:nvPr>
        </p:nvSpPr>
        <p:spPr>
          <a:xfrm>
            <a:off x="540412" y="1252176"/>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Is Our Client Insolvent?</a:t>
            </a:r>
          </a:p>
        </p:txBody>
      </p:sp>
      <p:sp>
        <p:nvSpPr>
          <p:cNvPr id="3" name="TextBox 2">
            <a:extLst>
              <a:ext uri="{FF2B5EF4-FFF2-40B4-BE49-F238E27FC236}">
                <a16:creationId xmlns:a16="http://schemas.microsoft.com/office/drawing/2014/main" id="{FBC2F678-A276-DF0C-7E0E-FF209B44FD55}"/>
              </a:ext>
            </a:extLst>
          </p:cNvPr>
          <p:cNvSpPr txBox="1"/>
          <p:nvPr/>
        </p:nvSpPr>
        <p:spPr>
          <a:xfrm>
            <a:off x="874642" y="2743200"/>
            <a:ext cx="9806609" cy="2554545"/>
          </a:xfrm>
          <a:prstGeom prst="rect">
            <a:avLst/>
          </a:prstGeom>
          <a:noFill/>
        </p:spPr>
        <p:txBody>
          <a:bodyPr wrap="square" rtlCol="0">
            <a:spAutoFit/>
          </a:bodyPr>
          <a:lstStyle/>
          <a:p>
            <a:pPr marL="571500" indent="-571500">
              <a:buFont typeface="Arial" panose="020B0604020202020204" pitchFamily="34" charset="0"/>
              <a:buChar char="•"/>
            </a:pPr>
            <a:r>
              <a:rPr lang="en-US" sz="4000" dirty="0"/>
              <a:t>Solvency = Company Assets &gt; </a:t>
            </a:r>
            <a:r>
              <a:rPr lang="en-US" sz="4000" dirty="0" err="1"/>
              <a:t>Liabilites</a:t>
            </a:r>
            <a:r>
              <a:rPr lang="en-US" sz="4000" dirty="0"/>
              <a:t> (including reserves) + minimum statutory capital.</a:t>
            </a:r>
          </a:p>
          <a:p>
            <a:pPr marL="571500" indent="-571500">
              <a:buFont typeface="Arial" panose="020B0604020202020204" pitchFamily="34" charset="0"/>
              <a:buChar char="•"/>
            </a:pPr>
            <a:r>
              <a:rPr lang="en-US" sz="4000" dirty="0"/>
              <a:t>Liquidity = Ability to Pay Claims When Due</a:t>
            </a:r>
          </a:p>
        </p:txBody>
      </p:sp>
    </p:spTree>
    <p:extLst>
      <p:ext uri="{BB962C8B-B14F-4D97-AF65-F5344CB8AC3E}">
        <p14:creationId xmlns:p14="http://schemas.microsoft.com/office/powerpoint/2010/main" val="99914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63D9B9-BB24-FA79-BE7B-303849D9D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30DE9-25B6-8C5A-CB7F-E0AD312A367D}"/>
              </a:ext>
            </a:extLst>
          </p:cNvPr>
          <p:cNvSpPr>
            <a:spLocks noGrp="1"/>
          </p:cNvSpPr>
          <p:nvPr>
            <p:ph type="title"/>
          </p:nvPr>
        </p:nvSpPr>
        <p:spPr>
          <a:xfrm>
            <a:off x="556002" y="2863592"/>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Actuary Switcheroo &amp; Reserve </a:t>
            </a:r>
            <a:r>
              <a:rPr lang="en-US" b="1" dirty="0" err="1">
                <a:solidFill>
                  <a:srgbClr val="A23F97"/>
                </a:solidFill>
                <a:latin typeface="Calibri" panose="020F0502020204030204" pitchFamily="34" charset="0"/>
                <a:cs typeface="Calibri" panose="020F0502020204030204" pitchFamily="34" charset="0"/>
              </a:rPr>
              <a:t>Recalcuation</a:t>
            </a:r>
            <a:endParaRPr lang="en-US" b="1" dirty="0">
              <a:solidFill>
                <a:srgbClr val="A23F9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23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94F68A-AAB3-5D7B-0548-90D4EDE27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7489F-160C-B9C2-3152-8633F9755652}"/>
              </a:ext>
            </a:extLst>
          </p:cNvPr>
          <p:cNvSpPr>
            <a:spLocks noGrp="1"/>
          </p:cNvSpPr>
          <p:nvPr>
            <p:ph type="title"/>
          </p:nvPr>
        </p:nvSpPr>
        <p:spPr>
          <a:xfrm>
            <a:off x="556002" y="2863592"/>
            <a:ext cx="11079996" cy="1130816"/>
          </a:xfrm>
        </p:spPr>
        <p:txBody>
          <a:bodyPr>
            <a:normAutofit/>
          </a:bodyPr>
          <a:lstStyle/>
          <a:p>
            <a:r>
              <a:rPr lang="en-US" b="1" dirty="0">
                <a:solidFill>
                  <a:srgbClr val="A23F97"/>
                </a:solidFill>
                <a:latin typeface="Calibri" panose="020F0502020204030204" pitchFamily="34" charset="0"/>
                <a:cs typeface="Calibri" panose="020F0502020204030204" pitchFamily="34" charset="0"/>
              </a:rPr>
              <a:t>The Runaway Jury Verdict</a:t>
            </a:r>
          </a:p>
        </p:txBody>
      </p:sp>
    </p:spTree>
    <p:extLst>
      <p:ext uri="{BB962C8B-B14F-4D97-AF65-F5344CB8AC3E}">
        <p14:creationId xmlns:p14="http://schemas.microsoft.com/office/powerpoint/2010/main" val="75337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531</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YOU OUGHT TO TELL YOUR REGULATOR, BUT …</vt:lpstr>
      <vt:lpstr>The Hypothetical</vt:lpstr>
      <vt:lpstr>How the Relationship is Supposed to Work</vt:lpstr>
      <vt:lpstr>No Surprises</vt:lpstr>
      <vt:lpstr>Non Compliance </vt:lpstr>
      <vt:lpstr>Is Our Client Insolvent?</vt:lpstr>
      <vt:lpstr>Actuary Switcheroo &amp; Reserve Recalcuation</vt:lpstr>
      <vt:lpstr>The Runaway Jury Verdict</vt:lpstr>
      <vt:lpstr>“You said the captive assets were my money . . .”  - The unauthorized transfer</vt:lpstr>
      <vt:lpstr>Are We Really Doing Insurance?</vt:lpstr>
      <vt:lpstr>Captives Adrift</vt:lpstr>
      <vt:lpstr>Money movement</vt:lpstr>
      <vt:lpstr>Corporate Governance</vt:lpstr>
      <vt:lpstr>Trouble In Paradise</vt:lpstr>
      <vt:lpstr>You Weren’t Supposed to Buy That</vt:lpstr>
      <vt:lpstr>You Screwed Up . . . Now what</vt:lpstr>
      <vt:lpstr>Is Confession Good for the Examination?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keigh cox</dc:creator>
  <cp:lastModifiedBy>Martha Donato</cp:lastModifiedBy>
  <cp:revision>12</cp:revision>
  <dcterms:created xsi:type="dcterms:W3CDTF">2024-03-06T12:30:10Z</dcterms:created>
  <dcterms:modified xsi:type="dcterms:W3CDTF">2026-04-22T14:14:38Z</dcterms:modified>
</cp:coreProperties>
</file>