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73" r:id="rId5"/>
    <p:sldId id="274" r:id="rId6"/>
    <p:sldId id="263" r:id="rId7"/>
    <p:sldId id="266" r:id="rId8"/>
    <p:sldId id="265" r:id="rId9"/>
    <p:sldId id="264" r:id="rId10"/>
    <p:sldId id="269" r:id="rId11"/>
    <p:sldId id="275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651"/>
    <p:restoredTop sz="96197"/>
  </p:normalViewPr>
  <p:slideViewPr>
    <p:cSldViewPr snapToGrid="0" snapToObjects="1">
      <p:cViewPr varScale="1">
        <p:scale>
          <a:sx n="87" d="100"/>
          <a:sy n="87" d="100"/>
        </p:scale>
        <p:origin x="6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2780F-CAD8-481B-FCB1-0BAD6374E8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402E8-362B-3F2D-2635-2F9D95E830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C7E1E-2AAF-40D3-99A3-C88BA3A8DBD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3D2BF-811F-8199-A83B-FB1F14DC7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B3C65-CDD1-05EA-8603-5ADF107F27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C7A38-6FBE-4C35-AD5F-D230EFEF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79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BA939-A2AC-4729-95B2-2AEA2B12A14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F655C-9724-40F5-B3B7-EA2CD29F3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1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F655C-9724-40F5-B3B7-EA2CD29F38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59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F655C-9724-40F5-B3B7-EA2CD29F38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4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F655C-9724-40F5-B3B7-EA2CD29F38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4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F655C-9724-40F5-B3B7-EA2CD29F38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2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F655C-9724-40F5-B3B7-EA2CD29F38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4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F655C-9724-40F5-B3B7-EA2CD29F38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1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F655C-9724-40F5-B3B7-EA2CD29F38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96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F655C-9724-40F5-B3B7-EA2CD29F38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5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F655C-9724-40F5-B3B7-EA2CD29F38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67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F655C-9724-40F5-B3B7-EA2CD29F38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7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9312-9B2D-9144-B4E3-28F563A37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F18AC-66B6-AB45-845E-44C914F6A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DEE09-4DE7-8749-9F9F-B6ACA9B0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FDDAD-3C25-0B45-A90A-FE64B382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5C759-7CA9-6340-98AA-CAB82161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06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123A-E821-DC4A-932E-BAA1736B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AA928-7E8E-D249-B8FE-E10C87A01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59116-486C-E940-9FCF-F5928CCB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D716-267C-9045-9643-E34046E4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4FF7-1970-834E-914B-57089315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37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8B131-79D4-7B43-8E3D-EE34BFE1F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8509A-0794-B640-BD25-05A03BF74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0DEC-434F-1D40-8679-93C8FC5C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4E2F1-320C-AD4C-896F-00150E5F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58C63-AE0E-CB44-ABC3-4EFA56F1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343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0078-A086-6A44-8D8D-C3EE1E81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EBAF2-1D07-5E42-A229-B9CA34F4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62CF1-ABA4-0140-8097-BF8008A4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F1D1F-0D53-F34F-A3FE-2656A975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EA33-CEC0-7E4A-A7A7-EF6391FA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2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F795-783F-1446-90C3-CDDBA231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867D3-F578-7B45-8414-21B59B8B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49417-67D0-614E-A879-CF2E1263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77F1-5053-3941-9366-87E0A0F8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0C0B-2E03-B24E-8C77-92909748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793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1C30-BC02-DF4C-A217-DC3ACE96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F4494-4342-A64E-B612-BA2B70DD2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0189F-2DA5-5A47-BDBC-CC6B74C7A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B82EE-D421-DC40-8D66-38C68083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86180-6250-604E-A3B1-94C90FCD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3B67E-EB32-E340-9EEE-7AA8AD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500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51D4-1BA1-314F-9A52-9238CC6F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7250A-179A-114D-BF33-E908AFFE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5596D-45F1-204F-B0D6-C353F70C4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503BB-4DF9-9642-B6D6-E7A035496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3732B-37B0-E04D-89A4-2E4C29377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9DE51-D2A1-D14C-A42E-9C79A946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0360A-3E3A-8145-BC2C-EBAE7A23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655B0-79D6-8548-865A-7B4AD194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62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34A0-F98E-EE47-810B-79E9140F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179A2-A0B2-964F-8030-F60E729B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1A87-BAD7-B74B-99BC-68131A20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27ACD-FE9B-E54F-8600-8BEEC26F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362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22EDF-BD32-A54A-9C35-F350FC2C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40AE8-E2AA-4B41-A926-5CBBF57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85E5-96E4-0D4F-9C7C-3290640A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401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4488-8BFA-A34F-B316-1CCDA1D3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A6A2E-01A0-8740-A6F4-F6B7AA12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6B775-88A3-9B43-9F6F-C7092B23A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1F332-C16D-6647-98C2-4E418DF3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A2CF8-72A6-704A-B6AD-EA35FB16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43684-C14B-7346-872A-D8D9BBC0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22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62A8-3547-2F49-A958-B53DF3A7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95291-C957-4F4E-82AE-C5CCB1E0E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A11E0-7113-604C-87CD-8FBD506A8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2EAB2-B1EE-CD4F-BC57-152B0069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83B7C-8FD1-2540-895C-E7B5231C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7B9F0-62BC-0A4C-A1D2-73313AEF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293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F6D95-7BA4-354D-84D7-48DF3711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FB0FA-42D0-C84E-A1B6-5A744AB1C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713F1-C8F6-C347-B617-86A5E3D89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27D01-AC00-664E-A34E-67ED4342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DEBB1-ACE4-1941-A828-30D4428BC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4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D7512A-4ABD-6B4D-875A-2BE1E6861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3572"/>
            <a:ext cx="12179299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8629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EFF99E-5F72-26E2-66C4-1FB230270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E5E2A06-E2B5-C594-5D74-A4F99FFAB5AD}"/>
              </a:ext>
            </a:extLst>
          </p:cNvPr>
          <p:cNvSpPr txBox="1"/>
          <p:nvPr/>
        </p:nvSpPr>
        <p:spPr>
          <a:xfrm>
            <a:off x="365410" y="1518228"/>
            <a:ext cx="1143000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A23F97"/>
                </a:solidFill>
                <a:latin typeface="Calibri" panose="020F0502020204030204"/>
                <a:ea typeface="Cambria"/>
                <a:cs typeface="Calibri"/>
              </a:rPr>
              <a:t>Questions and further discussions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B0393-4FEA-2CAB-F75E-F7D3CFA9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10" y="1190172"/>
            <a:ext cx="11430000" cy="1080588"/>
          </a:xfrm>
        </p:spPr>
        <p:txBody>
          <a:bodyPr anchor="t">
            <a:normAutofit/>
          </a:bodyPr>
          <a:lstStyle/>
          <a:p>
            <a:endParaRPr lang="en-US">
              <a:solidFill>
                <a:srgbClr val="A23F97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EB2B8A3-B97D-BCE1-69E7-E3AA7DA9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610" y="2710996"/>
            <a:ext cx="10515600" cy="3382035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6817528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112A-41D7-D323-FE61-678A1E03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F2EF8-0047-A9B0-A58E-6B54D7222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he image depicts the website of the International Center for Captive Insurance Education (ICCie), offering online courses and webinars on captive insurance.&#10;&#10;AI-generated content may be incorrect.">
            <a:extLst>
              <a:ext uri="{FF2B5EF4-FFF2-40B4-BE49-F238E27FC236}">
                <a16:creationId xmlns:a16="http://schemas.microsoft.com/office/drawing/2014/main" id="{D60750A3-E232-1BE0-4D54-E396D160D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83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20A8-64A8-1140-AF4D-5CB7C16D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18" y="11193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ADVOCACY MATTERS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52B6A-E88D-994E-8870-38EE3BE7A97F}"/>
              </a:ext>
            </a:extLst>
          </p:cNvPr>
          <p:cNvSpPr txBox="1"/>
          <p:nvPr/>
        </p:nvSpPr>
        <p:spPr>
          <a:xfrm>
            <a:off x="683218" y="4978578"/>
            <a:ext cx="4834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21, 2026</a:t>
            </a:r>
          </a:p>
        </p:txBody>
      </p:sp>
    </p:spTree>
    <p:extLst>
      <p:ext uri="{BB962C8B-B14F-4D97-AF65-F5344CB8AC3E}">
        <p14:creationId xmlns:p14="http://schemas.microsoft.com/office/powerpoint/2010/main" val="21670106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A6A77CB-7C3F-7AFE-E2E7-69F77F01234F}"/>
              </a:ext>
            </a:extLst>
          </p:cNvPr>
          <p:cNvSpPr txBox="1"/>
          <p:nvPr/>
        </p:nvSpPr>
        <p:spPr>
          <a:xfrm>
            <a:off x="365410" y="1518228"/>
            <a:ext cx="1143000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A23F97"/>
                </a:solidFill>
                <a:latin typeface="Calibri" panose="020F0502020204030204"/>
                <a:ea typeface="Cambria"/>
                <a:cs typeface="Calibri"/>
              </a:rPr>
              <a:t>PANEL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E910FB-2927-412A-60BF-2ED161BB815E}"/>
              </a:ext>
            </a:extLst>
          </p:cNvPr>
          <p:cNvSpPr txBox="1"/>
          <p:nvPr/>
        </p:nvSpPr>
        <p:spPr>
          <a:xfrm>
            <a:off x="1862546" y="2531085"/>
            <a:ext cx="7790543" cy="33820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Calibri" panose="020F0502020204030204"/>
                <a:ea typeface="Cambria"/>
                <a:cs typeface="Calibri"/>
              </a:rPr>
              <a:t>Sandy Bigglestone, Strategic Risk Solutions</a:t>
            </a:r>
          </a:p>
          <a:p>
            <a:r>
              <a:rPr lang="en-US" sz="4000">
                <a:latin typeface="Calibri" panose="020F0502020204030204"/>
                <a:ea typeface="Cambria"/>
                <a:cs typeface="Calibri"/>
              </a:rPr>
              <a:t>Joe Deems, National Risk Retention Association</a:t>
            </a:r>
          </a:p>
          <a:p>
            <a:r>
              <a:rPr lang="en-US" sz="4000">
                <a:latin typeface="Calibri" panose="020F0502020204030204"/>
                <a:ea typeface="Cambria"/>
                <a:cs typeface="Calibri"/>
              </a:rPr>
              <a:t>Kevin Doherty, Dickinson Wright PLLC</a:t>
            </a:r>
          </a:p>
          <a:p>
            <a:r>
              <a:rPr lang="en-US" sz="4000">
                <a:latin typeface="Calibri" panose="020F0502020204030204"/>
                <a:ea typeface="Cambria"/>
                <a:cs typeface="Calibri"/>
              </a:rPr>
              <a:t>Rep. Sean Tarwater, Kansas House of 	Representatives</a:t>
            </a:r>
          </a:p>
          <a:p>
            <a:pPr marL="0" indent="0">
              <a:buNone/>
            </a:pPr>
            <a:endParaRPr lang="en-US">
              <a:latin typeface="Calibri" panose="020F0502020204030204"/>
              <a:ea typeface="Cambria"/>
              <a:cs typeface="Calibri"/>
            </a:endParaRPr>
          </a:p>
          <a:p>
            <a:pPr marL="0" indent="0">
              <a:buNone/>
            </a:pPr>
            <a:endParaRPr lang="en-US">
              <a:latin typeface="Calibri" panose="020F0502020204030204"/>
              <a:ea typeface="Cambr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1556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BA57C-BD10-7C3C-B1DE-02EDB4149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6C311A-C32A-C47B-C06C-37A0AD581D40}"/>
              </a:ext>
            </a:extLst>
          </p:cNvPr>
          <p:cNvSpPr txBox="1"/>
          <p:nvPr/>
        </p:nvSpPr>
        <p:spPr>
          <a:xfrm>
            <a:off x="365410" y="1518228"/>
            <a:ext cx="1143000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A23F97"/>
              </a:solidFill>
              <a:latin typeface="Calibri" panose="020F0502020204030204"/>
              <a:ea typeface="Cambria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252C11-D0FB-E765-E62F-CA79147A60A9}"/>
              </a:ext>
            </a:extLst>
          </p:cNvPr>
          <p:cNvSpPr txBox="1"/>
          <p:nvPr/>
        </p:nvSpPr>
        <p:spPr>
          <a:xfrm>
            <a:off x="1687286" y="2409165"/>
            <a:ext cx="7790543" cy="3382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066AC-D378-D4AD-BE04-070FD15E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10" y="1139825"/>
            <a:ext cx="11430000" cy="685799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>
                <a:solidFill>
                  <a:srgbClr val="A23F97"/>
                </a:solidFill>
                <a:latin typeface="Calibri" panose="020F0502020204030204"/>
                <a:ea typeface="Cambria"/>
                <a:cs typeface="Calibri"/>
              </a:rPr>
              <a:t>Government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5177C-5C91-08CC-15E3-7C64AB812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410" y="1890938"/>
            <a:ext cx="11430000" cy="46513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Calibri" panose="020F0502020204030204"/>
                <a:ea typeface="Cambria"/>
                <a:cs typeface="Calibri"/>
              </a:rPr>
              <a:t>Three Branches of Government (at both state and federal levels)</a:t>
            </a:r>
          </a:p>
          <a:p>
            <a:pPr lvl="1"/>
            <a:r>
              <a:rPr lang="en-US">
                <a:latin typeface="Calibri" panose="020F0502020204030204"/>
                <a:ea typeface="Cambria"/>
                <a:cs typeface="Calibri"/>
              </a:rPr>
              <a:t>Legislative (Congress or General Assembly)</a:t>
            </a:r>
          </a:p>
          <a:p>
            <a:pPr lvl="1"/>
            <a:r>
              <a:rPr lang="en-US">
                <a:latin typeface="Calibri" panose="020F0502020204030204"/>
                <a:ea typeface="Cambria"/>
                <a:cs typeface="Calibri"/>
              </a:rPr>
              <a:t>Executive (President or Governor or state or federal agencies)</a:t>
            </a:r>
          </a:p>
          <a:p>
            <a:pPr lvl="1"/>
            <a:r>
              <a:rPr lang="en-US">
                <a:latin typeface="Calibri" panose="020F0502020204030204"/>
                <a:ea typeface="Cambria"/>
                <a:cs typeface="Calibri"/>
              </a:rPr>
              <a:t>Judicial</a:t>
            </a:r>
          </a:p>
          <a:p>
            <a:r>
              <a:rPr lang="en-US">
                <a:latin typeface="Calibri" panose="020F0502020204030204"/>
                <a:ea typeface="Cambria"/>
                <a:cs typeface="Calibri"/>
              </a:rPr>
              <a:t>McCarran-Ferguson Act (1945)</a:t>
            </a:r>
          </a:p>
          <a:p>
            <a:r>
              <a:rPr lang="en-US">
                <a:latin typeface="Calibri" panose="020F0502020204030204"/>
                <a:ea typeface="Cambria"/>
                <a:cs typeface="Calibri"/>
              </a:rPr>
              <a:t>National Association of Insurance Commissioners (NAIC)</a:t>
            </a:r>
          </a:p>
          <a:p>
            <a:r>
              <a:rPr lang="en-US">
                <a:latin typeface="Calibri" panose="020F0502020204030204"/>
                <a:ea typeface="Cambria"/>
                <a:cs typeface="Calibri"/>
              </a:rPr>
              <a:t>National Conference of Insurance Legislators (NCOIL)</a:t>
            </a:r>
          </a:p>
          <a:p>
            <a:r>
              <a:rPr lang="en-US">
                <a:latin typeface="Calibri" panose="020F0502020204030204"/>
                <a:ea typeface="Cambria"/>
                <a:cs typeface="Calibri"/>
              </a:rPr>
              <a:t>Federal Insurance Office (FIO) (2010 Dodd Frank)</a:t>
            </a:r>
          </a:p>
        </p:txBody>
      </p:sp>
    </p:spTree>
    <p:extLst>
      <p:ext uri="{BB962C8B-B14F-4D97-AF65-F5344CB8AC3E}">
        <p14:creationId xmlns:p14="http://schemas.microsoft.com/office/powerpoint/2010/main" val="26268411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AE7C72-935A-D900-734F-C1F83BB83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A305AA-BE91-E317-7B77-88902A874D47}"/>
              </a:ext>
            </a:extLst>
          </p:cNvPr>
          <p:cNvSpPr txBox="1"/>
          <p:nvPr/>
        </p:nvSpPr>
        <p:spPr>
          <a:xfrm>
            <a:off x="365410" y="1518228"/>
            <a:ext cx="1143000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A23F97"/>
              </a:solidFill>
              <a:latin typeface="Calibri" panose="020F0502020204030204"/>
              <a:ea typeface="Cambria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67AEAE-97A9-8A58-1057-C0E5C89F9B38}"/>
              </a:ext>
            </a:extLst>
          </p:cNvPr>
          <p:cNvSpPr txBox="1"/>
          <p:nvPr/>
        </p:nvSpPr>
        <p:spPr>
          <a:xfrm>
            <a:off x="1687286" y="2409165"/>
            <a:ext cx="7790543" cy="3382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404B2-4C9E-3FD2-E7A1-0F3173DD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10" y="1139825"/>
            <a:ext cx="11430000" cy="685799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>
                <a:solidFill>
                  <a:srgbClr val="A23F97"/>
                </a:solidFill>
                <a:latin typeface="Calibri" panose="020F0502020204030204"/>
                <a:ea typeface="Cambria"/>
                <a:cs typeface="Calibri"/>
              </a:rPr>
              <a:t>Building Relationships with Key Players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979F2-5DC5-7825-678D-C67B13D69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410" y="1890938"/>
            <a:ext cx="11430000" cy="46513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Calibri" panose="020F0502020204030204"/>
                <a:ea typeface="Cambria"/>
                <a:cs typeface="Calibri"/>
              </a:rPr>
              <a:t>Identify the right state and national officials</a:t>
            </a:r>
          </a:p>
          <a:p>
            <a:pPr lvl="1"/>
            <a:r>
              <a:rPr lang="en-US" sz="2800">
                <a:latin typeface="Calibri" panose="020F0502020204030204"/>
                <a:ea typeface="Cambria"/>
                <a:cs typeface="Calibri"/>
              </a:rPr>
              <a:t>Benefit of maintaining relationships with elected representatives, including members of state legislature, members of Congress, other elected officials, and regulators</a:t>
            </a:r>
          </a:p>
          <a:p>
            <a:pPr lvl="1"/>
            <a:r>
              <a:rPr lang="en-US" sz="2800">
                <a:latin typeface="Calibri" panose="020F0502020204030204"/>
                <a:ea typeface="Cambria"/>
                <a:cs typeface="Calibri"/>
              </a:rPr>
              <a:t>Start with your home state</a:t>
            </a:r>
          </a:p>
          <a:p>
            <a:pPr lvl="1"/>
            <a:r>
              <a:rPr lang="en-US" sz="2800">
                <a:latin typeface="Calibri" panose="020F0502020204030204"/>
                <a:ea typeface="Cambria"/>
                <a:cs typeface="Calibri"/>
              </a:rPr>
              <a:t>This is not politics, it is business</a:t>
            </a:r>
          </a:p>
          <a:p>
            <a:r>
              <a:rPr lang="en-US">
                <a:latin typeface="Calibri" panose="020F0502020204030204"/>
                <a:ea typeface="Cambria"/>
                <a:cs typeface="Calibri"/>
              </a:rPr>
              <a:t>Reach out and build relationships</a:t>
            </a:r>
          </a:p>
          <a:p>
            <a:pPr lvl="1"/>
            <a:r>
              <a:rPr lang="en-US" sz="2800">
                <a:latin typeface="Calibri" panose="020F0502020204030204"/>
                <a:ea typeface="Cambria"/>
                <a:cs typeface="Calibri"/>
              </a:rPr>
              <a:t>Attend events and fundraisers</a:t>
            </a:r>
          </a:p>
          <a:p>
            <a:pPr lvl="1"/>
            <a:r>
              <a:rPr lang="en-US" sz="2800">
                <a:latin typeface="Calibri" panose="020F0502020204030204"/>
                <a:ea typeface="Cambria"/>
                <a:cs typeface="Calibri"/>
              </a:rPr>
              <a:t>Make yourself known to the people who can have an impact on captives</a:t>
            </a:r>
          </a:p>
          <a:p>
            <a:pPr lvl="1"/>
            <a:r>
              <a:rPr lang="en-US" sz="2800">
                <a:latin typeface="Calibri" panose="020F0502020204030204"/>
                <a:ea typeface="Cambria"/>
                <a:cs typeface="Calibri"/>
              </a:rPr>
              <a:t>Better to do this early in order to be prepared for a crisis</a:t>
            </a:r>
          </a:p>
        </p:txBody>
      </p:sp>
    </p:spTree>
    <p:extLst>
      <p:ext uri="{BB962C8B-B14F-4D97-AF65-F5344CB8AC3E}">
        <p14:creationId xmlns:p14="http://schemas.microsoft.com/office/powerpoint/2010/main" val="28820128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196F5D-11F1-95ED-5801-C081ED8C1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7E8173-28A0-3B31-8981-E03032243A18}"/>
              </a:ext>
            </a:extLst>
          </p:cNvPr>
          <p:cNvSpPr txBox="1"/>
          <p:nvPr/>
        </p:nvSpPr>
        <p:spPr>
          <a:xfrm>
            <a:off x="365410" y="1518228"/>
            <a:ext cx="1143000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A23F97"/>
              </a:solidFill>
              <a:latin typeface="Calibri" panose="020F0502020204030204"/>
              <a:ea typeface="Cambria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AE6225-29C0-1779-D705-134B77932176}"/>
              </a:ext>
            </a:extLst>
          </p:cNvPr>
          <p:cNvSpPr txBox="1"/>
          <p:nvPr/>
        </p:nvSpPr>
        <p:spPr>
          <a:xfrm>
            <a:off x="1687286" y="2409165"/>
            <a:ext cx="7790543" cy="3382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81789-0F52-9F3D-69A8-F725371F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10" y="1139825"/>
            <a:ext cx="11430000" cy="685799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>
                <a:solidFill>
                  <a:srgbClr val="A23F97"/>
                </a:solidFill>
                <a:latin typeface="Calibri" panose="020F0502020204030204"/>
                <a:ea typeface="Cambria"/>
                <a:cs typeface="Calibri"/>
              </a:rPr>
              <a:t>Building Relationships with Key Players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BA341-3637-F7F0-4716-447235EE8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410" y="1890938"/>
            <a:ext cx="11430000" cy="4651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 panose="020F0502020204030204"/>
                <a:ea typeface="Cambria"/>
                <a:cs typeface="Calibri"/>
              </a:rPr>
              <a:t>Know the regulators in your home domicile</a:t>
            </a:r>
          </a:p>
          <a:p>
            <a:pPr lvl="1"/>
            <a:r>
              <a:rPr lang="en-US">
                <a:latin typeface="Calibri" panose="020F0502020204030204"/>
                <a:ea typeface="Cambria"/>
                <a:cs typeface="Calibri"/>
              </a:rPr>
              <a:t>Also get to know other regulators where you do business</a:t>
            </a:r>
          </a:p>
          <a:p>
            <a:pPr lvl="1"/>
            <a:r>
              <a:rPr lang="en-US">
                <a:latin typeface="Calibri" panose="020F0502020204030204"/>
                <a:ea typeface="Cambria"/>
                <a:cs typeface="Calibri"/>
              </a:rPr>
              <a:t>Often issues can be resolved without legislative action by working with regulators</a:t>
            </a:r>
          </a:p>
          <a:p>
            <a:r>
              <a:rPr lang="en-US">
                <a:latin typeface="Calibri" panose="020F0502020204030204"/>
                <a:ea typeface="Cambria"/>
                <a:cs typeface="Calibri"/>
              </a:rPr>
              <a:t>Work with lobbyists</a:t>
            </a:r>
          </a:p>
          <a:p>
            <a:pPr lvl="1"/>
            <a:r>
              <a:rPr lang="en-US">
                <a:latin typeface="Calibri" panose="020F0502020204030204"/>
                <a:ea typeface="Cambria"/>
                <a:cs typeface="Calibri"/>
              </a:rPr>
              <a:t>State vs. federal</a:t>
            </a:r>
          </a:p>
          <a:p>
            <a:pPr lvl="1"/>
            <a:r>
              <a:rPr lang="en-US">
                <a:latin typeface="Calibri" panose="020F0502020204030204"/>
                <a:ea typeface="Cambria"/>
                <a:cs typeface="Calibri"/>
              </a:rPr>
              <a:t>Understand difference between what either can do</a:t>
            </a:r>
          </a:p>
          <a:p>
            <a:r>
              <a:rPr lang="en-US">
                <a:latin typeface="Calibri" panose="020F0502020204030204"/>
                <a:ea typeface="Cambria"/>
                <a:cs typeface="Calibri"/>
              </a:rPr>
              <a:t>Work with other government officials</a:t>
            </a:r>
          </a:p>
          <a:p>
            <a:pPr lvl="1"/>
            <a:r>
              <a:rPr lang="en-US">
                <a:latin typeface="Calibri" panose="020F0502020204030204"/>
                <a:ea typeface="Cambria"/>
                <a:cs typeface="Calibri"/>
              </a:rPr>
              <a:t>Governor’s offices and state tax officials</a:t>
            </a:r>
          </a:p>
          <a:p>
            <a:pPr lvl="1"/>
            <a:r>
              <a:rPr lang="en-US">
                <a:latin typeface="Calibri" panose="020F0502020204030204"/>
                <a:ea typeface="Cambria"/>
                <a:cs typeface="Calibri"/>
              </a:rPr>
              <a:t>IRS</a:t>
            </a:r>
          </a:p>
          <a:p>
            <a:pPr lvl="1"/>
            <a:endParaRPr lang="en-US">
              <a:latin typeface="Calibri" panose="020F0502020204030204"/>
              <a:ea typeface="Cambria"/>
              <a:cs typeface="Calibri"/>
            </a:endParaRPr>
          </a:p>
          <a:p>
            <a:pPr lvl="1"/>
            <a:endParaRPr lang="en-US"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972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2DFE99-12C3-F15C-B65D-30948A3EB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3DD871-691C-87DC-AF54-9F54AFAC528D}"/>
              </a:ext>
            </a:extLst>
          </p:cNvPr>
          <p:cNvSpPr txBox="1"/>
          <p:nvPr/>
        </p:nvSpPr>
        <p:spPr>
          <a:xfrm>
            <a:off x="365410" y="1518228"/>
            <a:ext cx="1143000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A23F97"/>
              </a:solidFill>
              <a:latin typeface="Calibri" panose="020F0502020204030204"/>
              <a:ea typeface="Cambria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E1F875-E44B-CF51-A70E-CC67B3293C16}"/>
              </a:ext>
            </a:extLst>
          </p:cNvPr>
          <p:cNvSpPr txBox="1"/>
          <p:nvPr/>
        </p:nvSpPr>
        <p:spPr>
          <a:xfrm>
            <a:off x="1687286" y="2409165"/>
            <a:ext cx="7790543" cy="3382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1428C-9D2E-9D5C-834C-AC73BD84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10" y="1158516"/>
            <a:ext cx="11430000" cy="685799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>
                <a:solidFill>
                  <a:srgbClr val="A23F97"/>
                </a:solidFill>
                <a:latin typeface="Calibri" panose="020F0502020204030204"/>
                <a:ea typeface="Cambria"/>
                <a:cs typeface="Calibri"/>
              </a:rPr>
              <a:t>Advocating for Good Captive Legislation</a:t>
            </a:r>
            <a:endParaRPr lang="en-US">
              <a:solidFill>
                <a:srgbClr val="A23F97"/>
              </a:solidFill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816F7BE2-902E-D098-1F6D-26FE745CB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810258" y="1948211"/>
            <a:ext cx="2307487" cy="355035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626D18-A93D-D37C-1068-23B507DA4F80}"/>
              </a:ext>
            </a:extLst>
          </p:cNvPr>
          <p:cNvSpPr txBox="1"/>
          <p:nvPr/>
        </p:nvSpPr>
        <p:spPr>
          <a:xfrm>
            <a:off x="365410" y="2012231"/>
            <a:ext cx="7878793" cy="4651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alibri" panose="020F0502020204030204"/>
                <a:ea typeface="Cambria"/>
                <a:cs typeface="Calibri"/>
              </a:rPr>
              <a:t>Educate on the importance and unique nature of captives</a:t>
            </a:r>
          </a:p>
          <a:p>
            <a:r>
              <a:rPr lang="en-US">
                <a:ea typeface="Cambria"/>
                <a:cs typeface="Calibri"/>
              </a:rPr>
              <a:t>Craft good legislation</a:t>
            </a:r>
          </a:p>
          <a:p>
            <a:r>
              <a:rPr lang="en-US">
                <a:ea typeface="Cambria"/>
                <a:cs typeface="Calibri"/>
              </a:rPr>
              <a:t>Maximize chances of success</a:t>
            </a:r>
          </a:p>
          <a:p>
            <a:r>
              <a:rPr lang="en-US">
                <a:ea typeface="Cambria"/>
                <a:cs typeface="Calibri"/>
              </a:rPr>
              <a:t>Understand the political ramifications</a:t>
            </a:r>
          </a:p>
          <a:p>
            <a:pPr lvl="1"/>
            <a:r>
              <a:rPr lang="en-US">
                <a:ea typeface="Cambria"/>
                <a:cs typeface="Calibri"/>
              </a:rPr>
              <a:t>Captives are usually non-partisan, but it is important to understand the players involved (State legislators vs. regulators, executive branch vs. legislative branch, Governors and political parties, and elected vs. appointed insurance commissioners)</a:t>
            </a:r>
          </a:p>
        </p:txBody>
      </p:sp>
    </p:spTree>
    <p:extLst>
      <p:ext uri="{BB962C8B-B14F-4D97-AF65-F5344CB8AC3E}">
        <p14:creationId xmlns:p14="http://schemas.microsoft.com/office/powerpoint/2010/main" val="19138487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D28CD7-D69D-AB2A-E382-9D15923FA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D2637-E441-C43A-8C89-2674CC8664D5}"/>
              </a:ext>
            </a:extLst>
          </p:cNvPr>
          <p:cNvSpPr txBox="1"/>
          <p:nvPr/>
        </p:nvSpPr>
        <p:spPr>
          <a:xfrm>
            <a:off x="365410" y="1518228"/>
            <a:ext cx="1143000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A23F97"/>
              </a:solidFill>
              <a:latin typeface="Calibri" panose="020F0502020204030204"/>
              <a:ea typeface="Cambria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C13EBD-6B1A-D09B-7A53-6FF84FEDAA87}"/>
              </a:ext>
            </a:extLst>
          </p:cNvPr>
          <p:cNvSpPr txBox="1"/>
          <p:nvPr/>
        </p:nvSpPr>
        <p:spPr>
          <a:xfrm>
            <a:off x="1687286" y="2409165"/>
            <a:ext cx="7790543" cy="3382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40CCF-835C-B645-0640-C75AC284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19" y="1313090"/>
            <a:ext cx="11430000" cy="685799"/>
          </a:xfrm>
        </p:spPr>
        <p:txBody>
          <a:bodyPr anchor="t">
            <a:normAutofit/>
          </a:bodyPr>
          <a:lstStyle/>
          <a:p>
            <a:r>
              <a:rPr lang="en-US" sz="4000" b="1">
                <a:solidFill>
                  <a:srgbClr val="A23F97"/>
                </a:solidFill>
                <a:latin typeface="Calibri" panose="020F0502020204030204"/>
                <a:ea typeface="Cambria"/>
                <a:cs typeface="Calibri"/>
              </a:rPr>
              <a:t>Case Studies in Advocacy</a:t>
            </a:r>
            <a:endParaRPr lang="en-US">
              <a:solidFill>
                <a:srgbClr val="A23F97"/>
              </a:solidFill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7F252610-E419-D5E8-5416-DF2B9F57F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14171" y="2093125"/>
            <a:ext cx="6288869" cy="41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322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5DE118-5109-B47F-6FD0-B24C8B439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DA3B392-5F47-FBC2-39A6-21E4F818C63D}"/>
              </a:ext>
            </a:extLst>
          </p:cNvPr>
          <p:cNvSpPr txBox="1"/>
          <p:nvPr/>
        </p:nvSpPr>
        <p:spPr>
          <a:xfrm>
            <a:off x="365410" y="1518228"/>
            <a:ext cx="1143000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A23F97"/>
              </a:solidFill>
              <a:latin typeface="Calibri" panose="020F0502020204030204"/>
              <a:ea typeface="Cambria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70DA9-0B27-8043-895F-5FBC99E52A42}"/>
              </a:ext>
            </a:extLst>
          </p:cNvPr>
          <p:cNvSpPr txBox="1"/>
          <p:nvPr/>
        </p:nvSpPr>
        <p:spPr>
          <a:xfrm>
            <a:off x="1687286" y="2409165"/>
            <a:ext cx="7790543" cy="3382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DA457-42C5-B6B0-2CA0-8F67C229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10" y="1190172"/>
            <a:ext cx="11430000" cy="685799"/>
          </a:xfrm>
        </p:spPr>
        <p:txBody>
          <a:bodyPr anchor="t">
            <a:normAutofit/>
          </a:bodyPr>
          <a:lstStyle/>
          <a:p>
            <a:r>
              <a:rPr lang="en-US" sz="4000" b="1">
                <a:solidFill>
                  <a:srgbClr val="A23F97"/>
                </a:solidFill>
                <a:latin typeface="Calibri" panose="020F0502020204030204"/>
                <a:ea typeface="Cambria"/>
                <a:cs typeface="Calibri"/>
              </a:rPr>
              <a:t>Case Studies in Advocacy</a:t>
            </a:r>
            <a:endParaRPr lang="en-US">
              <a:solidFill>
                <a:srgbClr val="A23F97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BAB7811-770E-548D-65CE-060882C1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610" y="2710996"/>
            <a:ext cx="10515600" cy="3382035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Vermont as the “gold standard” (1981)</a:t>
            </a:r>
          </a:p>
          <a:p>
            <a:r>
              <a:rPr lang="en-US"/>
              <a:t>Nevada (1999)</a:t>
            </a:r>
          </a:p>
          <a:p>
            <a:r>
              <a:rPr lang="en-US"/>
              <a:t>South Carolina (2000)</a:t>
            </a:r>
          </a:p>
          <a:p>
            <a:r>
              <a:rPr lang="en-US"/>
              <a:t>Utah (2003)</a:t>
            </a:r>
          </a:p>
          <a:p>
            <a:r>
              <a:rPr lang="en-US"/>
              <a:t>Missouri (2007)</a:t>
            </a:r>
          </a:p>
          <a:p>
            <a:r>
              <a:rPr lang="en-US"/>
              <a:t>Tennessee (2011)</a:t>
            </a:r>
          </a:p>
          <a:p>
            <a:r>
              <a:rPr lang="en-US"/>
              <a:t>Oklahoma (2023)</a:t>
            </a:r>
          </a:p>
          <a:p>
            <a:r>
              <a:rPr lang="en-US"/>
              <a:t>Kansas (2025)</a:t>
            </a:r>
          </a:p>
        </p:txBody>
      </p:sp>
    </p:spTree>
    <p:extLst>
      <p:ext uri="{BB962C8B-B14F-4D97-AF65-F5344CB8AC3E}">
        <p14:creationId xmlns:p14="http://schemas.microsoft.com/office/powerpoint/2010/main" val="80366926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26100.0"/>
  <p:tag name="AS_RELEASE_DATE" val="2021.03.14"/>
  <p:tag name="AS_TITLE" val="Aspose.Slides for .NET 4.0 Client Profile"/>
  <p:tag name="AS_VERSION" val="2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tive Advocacy Western Region April 2026" id="{D50E84D6-FA51-4387-B353-75A13F5F5717}" vid="{4C34E752-31A5-400D-8635-2472E96BB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Widescreen</PresentationFormat>
  <Paragraphs>64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Cambria</vt:lpstr>
      <vt:lpstr>Office Theme</vt:lpstr>
      <vt:lpstr>PowerPoint Presentation</vt:lpstr>
      <vt:lpstr>ADVOCACY MATTERS</vt:lpstr>
      <vt:lpstr>PowerPoint Presentation</vt:lpstr>
      <vt:lpstr>Government Structure</vt:lpstr>
      <vt:lpstr>Building Relationships with Key Players</vt:lpstr>
      <vt:lpstr>Building Relationships with Key Players</vt:lpstr>
      <vt:lpstr>Advocating for Good Captive Legislation</vt:lpstr>
      <vt:lpstr>Case Studies in Advocacy</vt:lpstr>
      <vt:lpstr>Case Studies in Advocacy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1601-01-01T00:00:00Z</dcterms:created>
  <dcterms:modified xsi:type="dcterms:W3CDTF">2026-04-18T02:31:11Z</dcterms:modified>
</cp:coreProperties>
</file>