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74" r:id="rId15"/>
    <p:sldId id="268" r:id="rId16"/>
    <p:sldId id="269" r:id="rId17"/>
    <p:sldId id="270" r:id="rId18"/>
    <p:sldId id="271" r:id="rId19"/>
    <p:sldId id="272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3F97"/>
    <a:srgbClr val="081D56"/>
    <a:srgbClr val="ED7033"/>
    <a:srgbClr val="468FB8"/>
    <a:srgbClr val="2F5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651"/>
    <p:restoredTop sz="96197"/>
  </p:normalViewPr>
  <p:slideViewPr>
    <p:cSldViewPr snapToGrid="0" snapToObjects="1">
      <p:cViewPr varScale="1">
        <p:scale>
          <a:sx n="87" d="100"/>
          <a:sy n="87" d="100"/>
        </p:scale>
        <p:origin x="64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Change %</c:v>
                </c:pt>
              </c:strCache>
            </c:strRef>
          </c:tx>
          <c:spPr>
            <a:ln w="38100" cap="flat">
              <a:solidFill>
                <a:srgbClr val="20808D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rgbClr val="20808D"/>
              </a:solidFill>
              <a:ln w="9525" cap="flat">
                <a:solidFill>
                  <a:srgbClr val="20808D"/>
                </a:solidFill>
                <a:prstDash val="solid"/>
                <a:round/>
              </a:ln>
              <a:effectLst/>
            </c:spPr>
          </c:marker>
          <c:dLbls>
            <c:numFmt formatCode="0.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B8E0E5"/>
                    </a:solidFill>
                    <a:latin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H1 '25</c:v>
                </c:pt>
                <c:pt idx="7">
                  <c:v>Q4 '25</c:v>
                </c:pt>
                <c:pt idx="8">
                  <c:v>Q1 '26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5.25</c:v>
                </c:pt>
                <c:pt idx="1">
                  <c:v>9</c:v>
                </c:pt>
                <c:pt idx="2">
                  <c:v>9</c:v>
                </c:pt>
                <c:pt idx="3">
                  <c:v>8.9</c:v>
                </c:pt>
                <c:pt idx="4">
                  <c:v>9.3000000000000007</c:v>
                </c:pt>
                <c:pt idx="5">
                  <c:v>5.5</c:v>
                </c:pt>
                <c:pt idx="6">
                  <c:v>1.9</c:v>
                </c:pt>
                <c:pt idx="7">
                  <c:v>-2</c:v>
                </c:pt>
                <c:pt idx="8">
                  <c:v>-15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5CE-4948-8EBF-784DB91AAEA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800" b="0" i="0" u="none" strike="noStrike">
                <a:solidFill>
                  <a:srgbClr val="8A99B4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5"/>
          <c:min val="-20"/>
        </c:scaling>
        <c:delete val="0"/>
        <c:axPos val="l"/>
        <c:majorGridlines>
          <c:spPr>
            <a:ln w="6350" cap="flat">
              <a:solidFill>
                <a:srgbClr val="2A3E66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900" b="0" i="0" u="none" strike="noStrike">
                <a:solidFill>
                  <a:srgbClr val="8A99B4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122240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122240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Combined Ratio</c:v>
                </c:pt>
              </c:strCache>
            </c:strRef>
          </c:tx>
          <c:spPr>
            <a:solidFill>
              <a:srgbClr val="C74B4B"/>
            </a:solidFill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E8EAF0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2025E</c:v>
                </c:pt>
                <c:pt idx="7">
                  <c:v>2026F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111</c:v>
                </c:pt>
                <c:pt idx="1">
                  <c:v>102</c:v>
                </c:pt>
                <c:pt idx="2">
                  <c:v>108</c:v>
                </c:pt>
                <c:pt idx="3">
                  <c:v>107</c:v>
                </c:pt>
                <c:pt idx="4">
                  <c:v>106</c:v>
                </c:pt>
                <c:pt idx="5">
                  <c:v>104</c:v>
                </c:pt>
                <c:pt idx="6">
                  <c:v>103.5</c:v>
                </c:pt>
                <c:pt idx="7">
                  <c:v>104.4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35-4967-BCD0-0F18E9651D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900" b="0" i="0" u="none" strike="noStrike">
                <a:solidFill>
                  <a:srgbClr val="8A99B4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15"/>
          <c:min val="95"/>
        </c:scaling>
        <c:delete val="0"/>
        <c:axPos val="l"/>
        <c:majorGridlines>
          <c:spPr>
            <a:ln w="6350" cap="flat">
              <a:solidFill>
                <a:srgbClr val="2A3E66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900" b="0" i="0" u="none" strike="noStrike">
                <a:solidFill>
                  <a:srgbClr val="8A99B4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122240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122240"/>
    </a:solidFill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Commercial Market</c:v>
                </c:pt>
              </c:strCache>
            </c:strRef>
          </c:tx>
          <c:spPr>
            <a:solidFill>
              <a:srgbClr val="A84B2F"/>
            </a:solidFill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E8EAF0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Property</c:v>
                </c:pt>
                <c:pt idx="1">
                  <c:v>Gen. Liability</c:v>
                </c:pt>
                <c:pt idx="2">
                  <c:v>Comm. Auto</c:v>
                </c:pt>
                <c:pt idx="3">
                  <c:v>Work. Comp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15</c:v>
                </c:pt>
                <c:pt idx="2">
                  <c:v>20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1-4DCE-8F66-B7A2C3ED75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Captive Program</c:v>
                </c:pt>
              </c:strCache>
            </c:strRef>
          </c:tx>
          <c:spPr>
            <a:solidFill>
              <a:srgbClr val="20808D"/>
            </a:solidFill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E8EAF0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Property</c:v>
                </c:pt>
                <c:pt idx="1">
                  <c:v>Gen. Liability</c:v>
                </c:pt>
                <c:pt idx="2">
                  <c:v>Comm. Auto</c:v>
                </c:pt>
                <c:pt idx="3">
                  <c:v>Work. Comp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01-4DCE-8F66-B7A2C3ED75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100" b="0" i="0" u="none" strike="noStrike">
                <a:solidFill>
                  <a:srgbClr val="8A99B4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30"/>
          <c:min val="0"/>
        </c:scaling>
        <c:delete val="0"/>
        <c:axPos val="l"/>
        <c:majorGridlines>
          <c:spPr>
            <a:ln w="6350" cap="flat">
              <a:solidFill>
                <a:srgbClr val="2A3E66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900" b="0" i="0" u="none" strike="noStrike">
                <a:solidFill>
                  <a:srgbClr val="8A99B4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122240"/>
        </a:solidFill>
        <a:ln>
          <a:noFill/>
        </a:ln>
        <a:effectLst/>
      </c:spPr>
    </c:plotArea>
    <c:legend>
      <c:legendPos val="b"/>
      <c:overlay val="0"/>
      <c:txPr>
        <a:bodyPr/>
        <a:lstStyle/>
        <a:p>
          <a:pPr>
            <a:defRPr sz="1100">
              <a:solidFill>
                <a:srgbClr val="8A99B4"/>
              </a:solidFill>
            </a:defRPr>
          </a:pPr>
          <a:endParaRPr lang="en-US"/>
        </a:p>
      </c:txPr>
    </c:legend>
    <c:plotVisOnly val="1"/>
    <c:dispBlanksAs val="span"/>
    <c:showDLblsOverMax val="1"/>
  </c:chart>
  <c:spPr>
    <a:solidFill>
      <a:srgbClr val="122240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7275A-896D-43CB-9B00-DC40EB7DC92B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A8956-2CD3-48FA-BBB6-8D3BAD77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3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E1E72-3994-4254-AEFC-175689D480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E1E72-3994-4254-AEFC-175689D480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0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69312-9B2D-9144-B4E3-28F563A37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F18AC-66B6-AB45-845E-44C914F6A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DEE09-4DE7-8749-9F9F-B6ACA9B0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FDDAD-3C25-0B45-A90A-FE64B382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5C759-7CA9-6340-98AA-CAB82161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8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123A-E821-DC4A-932E-BAA1736B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AA928-7E8E-D249-B8FE-E10C87A0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59116-486C-E940-9FCF-F5928CCB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8D716-267C-9045-9643-E34046E4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D4FF7-1970-834E-914B-57089315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8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8B131-79D4-7B43-8E3D-EE34BFE1F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8509A-0794-B640-BD25-05A03BF74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0DEC-434F-1D40-8679-93C8FC5C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4E2F1-320C-AD4C-896F-00150E5F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8C63-AE0E-CB44-ABC3-4EFA56F1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3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0078-A086-6A44-8D8D-C3EE1E81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BAF2-1D07-5E42-A229-B9CA34F4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62CF1-ABA4-0140-8097-BF8008A4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F1D1F-0D53-F34F-A3FE-2656A975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7EA33-CEC0-7E4A-A7A7-EF6391FA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F795-783F-1446-90C3-CDDBA231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867D3-F578-7B45-8414-21B59B8B3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49417-67D0-614E-A879-CF2E1263C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177F1-5053-3941-9366-87E0A0F8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C0C0B-2E03-B24E-8C77-9290974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1C30-BC02-DF4C-A217-DC3ACE96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F4494-4342-A64E-B612-BA2B70DD2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0189F-2DA5-5A47-BDBC-CC6B74C7A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B82EE-D421-DC40-8D66-38C68083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6180-6250-604E-A3B1-94C90FCD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3B67E-EB32-E340-9EEE-7AA8ADB1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5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51D4-1BA1-314F-9A52-9238CC6F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7250A-179A-114D-BF33-E908AFFEF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5596D-45F1-204F-B0D6-C353F70C4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503BB-4DF9-9642-B6D6-E7A035496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3732B-37B0-E04D-89A4-2E4C29377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9DE51-D2A1-D14C-A42E-9C79A946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E0360A-3E3A-8145-BC2C-EBAE7A23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655B0-79D6-8548-865A-7B4AD194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34A0-F98E-EE47-810B-79E9140F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179A2-A0B2-964F-8030-F60E729B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B1A87-BAD7-B74B-99BC-68131A2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27ACD-FE9B-E54F-8600-8BEEC26F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3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22EDF-BD32-A54A-9C35-F350FC2C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40AE8-E2AA-4B41-A926-5CBBF57D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85E5-96E4-0D4F-9C7C-3290640A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4488-8BFA-A34F-B316-1CCDA1D3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A6A2E-01A0-8740-A6F4-F6B7AA12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6B775-88A3-9B43-9F6F-C7092B23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1F332-C16D-6647-98C2-4E418DF3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A2CF8-72A6-704A-B6AD-EA35FB16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43684-C14B-7346-872A-D8D9BBC0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5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62A8-3547-2F49-A958-B53DF3A7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95291-C957-4F4E-82AE-C5CCB1E0E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A11E0-7113-604C-87CD-8FBD506A8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2EAB2-B1EE-CD4F-BC57-152B0069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83B7C-8FD1-2540-895C-E7B5231C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7B9F0-62BC-0A4C-A1D2-73313AEF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3F6D95-7BA4-354D-84D7-48DF3711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FB0FA-42D0-C84E-A1B6-5A744AB1C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713F1-C8F6-C347-B617-86A5E3D89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06762-431A-C04B-A145-6D55273BF32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27D01-AC00-664E-A34E-67ED4342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DEBB1-ACE4-1941-A828-30D4428BC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4762-BF0E-4D48-A0B4-9D9342D6A0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6737E-CBFA-0CC8-5674-7411E2383C4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701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5254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ab.com/resources/news-release-q4-2025-showed-very-soft-market-conditions-according-to-the-councils-p-c-market-survey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urancejournal.com/news/national/2026/02/24/859393.htm" TargetMode="External"/><Relationship Id="rId4" Type="http://schemas.openxmlformats.org/officeDocument/2006/relationships/hyperlink" Target="https://www.rpsins.com/learn/2026-q1-property-mark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wco.com/en-hk/insights/2025/08/10-ways-your-captive-can-help-maximize-opportunities-in-softening-insurance-market-cycle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rsh.com/my/services/captive-insurance/insights/how-captives-thrive-in-a-soft-marke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D7512A-4ABD-6B4D-875A-2BE1E6861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6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EB0331-44E9-5183-7B82-03FAA1764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5271E-68BB-8A58-E6FA-6DA59EBB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Premium Volatility: Commercial vs. Captive</a:t>
            </a:r>
          </a:p>
        </p:txBody>
      </p:sp>
      <p:graphicFrame>
        <p:nvGraphicFramePr>
          <p:cNvPr id="3" name="Chart 0">
            <a:extLst>
              <a:ext uri="{FF2B5EF4-FFF2-40B4-BE49-F238E27FC236}">
                <a16:creationId xmlns:a16="http://schemas.microsoft.com/office/drawing/2014/main" id="{A4FF56B8-DEDB-F8F8-94B6-F1B5CB568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1056572"/>
              </p:ext>
            </p:extLst>
          </p:nvPr>
        </p:nvGraphicFramePr>
        <p:xfrm>
          <a:off x="1794116" y="2606040"/>
          <a:ext cx="5029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hape 1">
            <a:extLst>
              <a:ext uri="{FF2B5EF4-FFF2-40B4-BE49-F238E27FC236}">
                <a16:creationId xmlns:a16="http://schemas.microsoft.com/office/drawing/2014/main" id="{6EFB90FA-5EB8-0476-E1AD-1DDD9148E929}"/>
              </a:ext>
            </a:extLst>
          </p:cNvPr>
          <p:cNvSpPr/>
          <p:nvPr/>
        </p:nvSpPr>
        <p:spPr>
          <a:xfrm>
            <a:off x="7097636" y="2606040"/>
            <a:ext cx="3017520" cy="3200400"/>
          </a:xfrm>
          <a:prstGeom prst="roundRect">
            <a:avLst>
              <a:gd name="adj" fmla="val 4545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80E28F75-31D1-D7F8-92AE-29D803DB03BC}"/>
              </a:ext>
            </a:extLst>
          </p:cNvPr>
          <p:cNvSpPr/>
          <p:nvPr/>
        </p:nvSpPr>
        <p:spPr>
          <a:xfrm>
            <a:off x="7280516" y="2697480"/>
            <a:ext cx="2651760" cy="3017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Hard Market Impact</a:t>
            </a:r>
            <a:endParaRPr lang="en-US" sz="1400" dirty="0"/>
          </a:p>
          <a:p>
            <a:pPr marL="0" indent="0">
              <a:buNone/>
            </a:pPr>
            <a:r>
              <a:rPr lang="en-US" sz="600" dirty="0">
                <a:solidFill>
                  <a:srgbClr val="000000"/>
                </a:solidFill>
              </a:rPr>
              <a:t>
</a:t>
            </a:r>
            <a:endParaRPr lang="en-US" sz="1400" dirty="0"/>
          </a:p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ea typeface="Calibri" pitchFamily="34" charset="-122"/>
                <a:cs typeface="Calibri" pitchFamily="34" charset="-120"/>
              </a:rPr>
              <a:t>Property: +25% to +60%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ea typeface="Calibri" pitchFamily="34" charset="-122"/>
                <a:cs typeface="Calibri" pitchFamily="34" charset="-120"/>
              </a:rPr>
              <a:t>Gen. Liability: +10% to +20%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ea typeface="Calibri" pitchFamily="34" charset="-122"/>
                <a:cs typeface="Calibri" pitchFamily="34" charset="-120"/>
              </a:rPr>
              <a:t>Comm. Auto: +15% to +25%</a:t>
            </a:r>
            <a:endParaRPr lang="en-US" sz="1300" dirty="0"/>
          </a:p>
          <a:p>
            <a:pPr marL="0" indent="0">
              <a:buNone/>
            </a:pPr>
            <a:r>
              <a:rPr lang="en-US" sz="800" dirty="0">
                <a:solidFill>
                  <a:srgbClr val="000000"/>
                </a:solidFill>
              </a:rPr>
              <a:t>
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Captive Advantage</a:t>
            </a:r>
            <a:endParaRPr lang="en-US" sz="1400" dirty="0"/>
          </a:p>
          <a:p>
            <a:pPr marL="0" indent="0">
              <a:buNone/>
            </a:pPr>
            <a:r>
              <a:rPr lang="en-US" sz="600" dirty="0">
                <a:solidFill>
                  <a:srgbClr val="000000"/>
                </a:solidFill>
              </a:rPr>
              <a:t>
</a:t>
            </a:r>
            <a:endParaRPr lang="en-US" sz="1300" dirty="0"/>
          </a:p>
          <a:p>
            <a:pPr marL="0" indent="0">
              <a:lnSpc>
                <a:spcPts val="1500"/>
              </a:lnSpc>
              <a:buNone/>
            </a:pPr>
            <a:r>
              <a:rPr lang="en-US" sz="1300" dirty="0">
                <a:solidFill>
                  <a:srgbClr val="E8EAF0"/>
                </a:solidFill>
                <a:ea typeface="Calibri" pitchFamily="34" charset="-122"/>
                <a:cs typeface="Calibri" pitchFamily="34" charset="-120"/>
              </a:rPr>
              <a:t>Retained pricing based on</a:t>
            </a:r>
            <a:endParaRPr lang="en-US" sz="1300" dirty="0"/>
          </a:p>
          <a:p>
            <a:pPr marL="0" indent="0">
              <a:lnSpc>
                <a:spcPts val="1500"/>
              </a:lnSpc>
              <a:buNone/>
            </a:pPr>
            <a:r>
              <a:rPr lang="en-US" sz="1300" dirty="0">
                <a:solidFill>
                  <a:srgbClr val="E8EAF0"/>
                </a:solidFill>
                <a:ea typeface="Calibri" pitchFamily="34" charset="-122"/>
                <a:cs typeface="Calibri" pitchFamily="34" charset="-120"/>
              </a:rPr>
              <a:t>your loss experience,</a:t>
            </a:r>
            <a:endParaRPr lang="en-US" sz="1300" dirty="0"/>
          </a:p>
          <a:p>
            <a:pPr marL="0" indent="0">
              <a:lnSpc>
                <a:spcPts val="1500"/>
              </a:lnSpc>
              <a:buNone/>
            </a:pPr>
            <a:r>
              <a:rPr lang="en-US" sz="1300" dirty="0">
                <a:solidFill>
                  <a:srgbClr val="E8EAF0"/>
                </a:solidFill>
                <a:ea typeface="Calibri" pitchFamily="34" charset="-122"/>
                <a:cs typeface="Calibri" pitchFamily="34" charset="-120"/>
              </a:rPr>
              <a:t>not market cycle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33057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ADC3-0E85-2384-9562-D90FE8B86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F150-E9F0-CE23-CE33-AAF490AB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Surplus Accumulation Strategy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9EAE9E7-4E04-AB88-3894-AC795BE25B9E}"/>
              </a:ext>
            </a:extLst>
          </p:cNvPr>
          <p:cNvSpPr/>
          <p:nvPr/>
        </p:nvSpPr>
        <p:spPr>
          <a:xfrm>
            <a:off x="1661685" y="2514601"/>
            <a:ext cx="3931920" cy="3474720"/>
          </a:xfrm>
          <a:prstGeom prst="roundRect">
            <a:avLst>
              <a:gd name="adj" fmla="val 39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1238A23-F23C-8304-CF8C-9BE33554B8C9}"/>
              </a:ext>
            </a:extLst>
          </p:cNvPr>
          <p:cNvSpPr/>
          <p:nvPr/>
        </p:nvSpPr>
        <p:spPr>
          <a:xfrm>
            <a:off x="1844565" y="2606041"/>
            <a:ext cx="35661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Soft Market Entry</a:t>
            </a:r>
            <a:endParaRPr lang="en-US" sz="2000" dirty="0"/>
          </a:p>
          <a:p>
            <a:pPr marL="0" indent="0">
              <a:buNone/>
            </a:pPr>
            <a:r>
              <a:rPr lang="en-US" sz="1100" dirty="0">
                <a:solidFill>
                  <a:srgbClr val="D4A8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Current Opportunity</a:t>
            </a:r>
            <a:endParaRPr lang="en-US" sz="20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788B423-F275-5AAC-A2E3-5FA7A55503DB}"/>
              </a:ext>
            </a:extLst>
          </p:cNvPr>
          <p:cNvSpPr/>
          <p:nvPr/>
        </p:nvSpPr>
        <p:spPr>
          <a:xfrm>
            <a:off x="2118885" y="3291841"/>
            <a:ext cx="310896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2F24FB1-B4EA-E180-83D1-9B278142A7AF}"/>
              </a:ext>
            </a:extLst>
          </p:cNvPr>
          <p:cNvSpPr/>
          <p:nvPr/>
        </p:nvSpPr>
        <p:spPr>
          <a:xfrm>
            <a:off x="1936005" y="34290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Build surplus during favorable loss years</a:t>
            </a:r>
            <a:endParaRPr lang="en-US" sz="13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61924A54-1BE4-6484-3CC7-8F16CF6C3E70}"/>
              </a:ext>
            </a:extLst>
          </p:cNvPr>
          <p:cNvSpPr/>
          <p:nvPr/>
        </p:nvSpPr>
        <p:spPr>
          <a:xfrm>
            <a:off x="1936005" y="38862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Reinsurance costs down 5-20% from peak</a:t>
            </a:r>
            <a:endParaRPr lang="en-US" sz="13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7D095DCF-6774-15E9-3C67-466227267193}"/>
              </a:ext>
            </a:extLst>
          </p:cNvPr>
          <p:cNvSpPr/>
          <p:nvPr/>
        </p:nvSpPr>
        <p:spPr>
          <a:xfrm>
            <a:off x="1936005" y="43434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Lower formation costs with available capacity</a:t>
            </a:r>
            <a:endParaRPr lang="en-US" sz="13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9F9725FE-87D5-62F1-300A-E305094F97EC}"/>
              </a:ext>
            </a:extLst>
          </p:cNvPr>
          <p:cNvSpPr/>
          <p:nvPr/>
        </p:nvSpPr>
        <p:spPr>
          <a:xfrm>
            <a:off x="1936005" y="48006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Maximize accumulation before next hard cycle</a:t>
            </a:r>
            <a:endParaRPr lang="en-US" sz="13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F2819CD2-E06F-658B-5549-7CDF74D9E557}"/>
              </a:ext>
            </a:extLst>
          </p:cNvPr>
          <p:cNvSpPr/>
          <p:nvPr/>
        </p:nvSpPr>
        <p:spPr>
          <a:xfrm>
            <a:off x="1936005" y="52578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Commercial savings fund capitalization</a:t>
            </a:r>
            <a:endParaRPr lang="en-US" sz="13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5CCC1499-5676-8000-1D6B-F8E00C6C7046}"/>
              </a:ext>
            </a:extLst>
          </p:cNvPr>
          <p:cNvSpPr/>
          <p:nvPr/>
        </p:nvSpPr>
        <p:spPr>
          <a:xfrm>
            <a:off x="5959365" y="2514601"/>
            <a:ext cx="3931920" cy="3474720"/>
          </a:xfrm>
          <a:prstGeom prst="roundRect">
            <a:avLst>
              <a:gd name="adj" fmla="val 39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76876553-DE91-8862-1063-78AE55F79FE7}"/>
              </a:ext>
            </a:extLst>
          </p:cNvPr>
          <p:cNvSpPr/>
          <p:nvPr/>
        </p:nvSpPr>
        <p:spPr>
          <a:xfrm>
            <a:off x="6142245" y="2606041"/>
            <a:ext cx="35661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Hard Market Entry</a:t>
            </a:r>
            <a:endParaRPr lang="en-US" sz="2000" dirty="0"/>
          </a:p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Defensive Play</a:t>
            </a:r>
            <a:endParaRPr lang="en-US" sz="2000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25ADB73B-6561-5801-0EB3-99B418D2D59E}"/>
              </a:ext>
            </a:extLst>
          </p:cNvPr>
          <p:cNvSpPr/>
          <p:nvPr/>
        </p:nvSpPr>
        <p:spPr>
          <a:xfrm>
            <a:off x="6416565" y="3291841"/>
            <a:ext cx="310896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3B7CDD9D-0CF5-86B2-8593-4A6E6F80AC28}"/>
              </a:ext>
            </a:extLst>
          </p:cNvPr>
          <p:cNvSpPr/>
          <p:nvPr/>
        </p:nvSpPr>
        <p:spPr>
          <a:xfrm>
            <a:off x="6233685" y="34290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Any potential premium savings offset by reinsurance costs</a:t>
            </a:r>
            <a:endParaRPr lang="en-US" sz="1300" dirty="0"/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3385CBC6-91E0-4363-FEDF-5521EEB33931}"/>
              </a:ext>
            </a:extLst>
          </p:cNvPr>
          <p:cNvSpPr/>
          <p:nvPr/>
        </p:nvSpPr>
        <p:spPr>
          <a:xfrm>
            <a:off x="6233685" y="43434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Coverage continuity when markets restrict</a:t>
            </a:r>
            <a:endParaRPr lang="en-US" sz="1300" dirty="0"/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FCE2521C-5C80-BDE4-B54C-9C280A832FDF}"/>
              </a:ext>
            </a:extLst>
          </p:cNvPr>
          <p:cNvSpPr/>
          <p:nvPr/>
        </p:nvSpPr>
        <p:spPr>
          <a:xfrm>
            <a:off x="6233685" y="4800601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Capacity control when carriers withdraw</a:t>
            </a:r>
            <a:endParaRPr lang="en-US" sz="1300" dirty="0"/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FE08DC60-9CFB-A76C-1262-6785D16921F9}"/>
              </a:ext>
            </a:extLst>
          </p:cNvPr>
          <p:cNvSpPr/>
          <p:nvPr/>
        </p:nvSpPr>
        <p:spPr>
          <a:xfrm>
            <a:off x="6233685" y="3931922"/>
            <a:ext cx="32918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Higher urgency but higher entry costs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93782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4890D-19DA-B2A6-0227-779A3E30A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2B23-C8CC-5532-3A6E-24D3E4D3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Actuarial Credibility &amp; Underwriting Control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21DB2E3-C48D-EDFB-2B50-01CA65F13725}"/>
              </a:ext>
            </a:extLst>
          </p:cNvPr>
          <p:cNvSpPr/>
          <p:nvPr/>
        </p:nvSpPr>
        <p:spPr>
          <a:xfrm>
            <a:off x="1768891" y="2433565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B380EE6-F6C9-E617-E4B1-5B9C317EAC58}"/>
              </a:ext>
            </a:extLst>
          </p:cNvPr>
          <p:cNvSpPr/>
          <p:nvPr/>
        </p:nvSpPr>
        <p:spPr>
          <a:xfrm>
            <a:off x="1768891" y="2433565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37C38645-BC0D-6D08-5691-1E7190E16F96}"/>
              </a:ext>
            </a:extLst>
          </p:cNvPr>
          <p:cNvSpPr/>
          <p:nvPr/>
        </p:nvSpPr>
        <p:spPr>
          <a:xfrm>
            <a:off x="2088931" y="2525005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Credibility-Based Pricing</a:t>
            </a:r>
            <a:endParaRPr lang="en-US" sz="14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E4DA148-4D26-3828-CE9D-B205D5838C96}"/>
              </a:ext>
            </a:extLst>
          </p:cNvPr>
          <p:cNvSpPr/>
          <p:nvPr/>
        </p:nvSpPr>
        <p:spPr>
          <a:xfrm>
            <a:off x="2088931" y="281761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Long term credibility to justify optimal pricing &amp; retention levels with actuarial defensibility.</a:t>
            </a:r>
            <a:endParaRPr lang="en-US" sz="11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564348BB-4BD3-234B-1C7D-3912F3371ED0}"/>
              </a:ext>
            </a:extLst>
          </p:cNvPr>
          <p:cNvSpPr/>
          <p:nvPr/>
        </p:nvSpPr>
        <p:spPr>
          <a:xfrm>
            <a:off x="1768891" y="3347965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CDDD1D99-598B-111F-336A-879DD097D4F4}"/>
              </a:ext>
            </a:extLst>
          </p:cNvPr>
          <p:cNvSpPr/>
          <p:nvPr/>
        </p:nvSpPr>
        <p:spPr>
          <a:xfrm>
            <a:off x="1768891" y="3347965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7D3E5E2-7790-FE06-E43D-932F6C3A3EC0}"/>
              </a:ext>
            </a:extLst>
          </p:cNvPr>
          <p:cNvSpPr/>
          <p:nvPr/>
        </p:nvSpPr>
        <p:spPr>
          <a:xfrm>
            <a:off x="2088931" y="3439405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Reinsurance Optimization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669B8A10-B7DC-3FC6-CDCE-63983C91F8A4}"/>
              </a:ext>
            </a:extLst>
          </p:cNvPr>
          <p:cNvSpPr/>
          <p:nvPr/>
        </p:nvSpPr>
        <p:spPr>
          <a:xfrm>
            <a:off x="2088931" y="373201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Structure excess layers for capital efficiency. Access markets at current soft pricing to lock in multi-year guarantees.</a:t>
            </a:r>
            <a:endParaRPr lang="en-US" sz="11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6BF6CCDF-22CC-016E-69D7-0ECBF957D86F}"/>
              </a:ext>
            </a:extLst>
          </p:cNvPr>
          <p:cNvSpPr/>
          <p:nvPr/>
        </p:nvSpPr>
        <p:spPr>
          <a:xfrm>
            <a:off x="1768891" y="4262365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46A69177-DDE2-E611-8365-1A1542E208EF}"/>
              </a:ext>
            </a:extLst>
          </p:cNvPr>
          <p:cNvSpPr/>
          <p:nvPr/>
        </p:nvSpPr>
        <p:spPr>
          <a:xfrm>
            <a:off x="1768891" y="4262365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03A1C6B8-8C67-C04A-92A2-61C3505BA778}"/>
              </a:ext>
            </a:extLst>
          </p:cNvPr>
          <p:cNvSpPr/>
          <p:nvPr/>
        </p:nvSpPr>
        <p:spPr>
          <a:xfrm>
            <a:off x="2088931" y="4353805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Data-Driven Pricing Challenge</a:t>
            </a:r>
            <a:endParaRPr lang="en-US" sz="14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02E81F1D-00E9-A901-4C80-8A1DA03DA690}"/>
              </a:ext>
            </a:extLst>
          </p:cNvPr>
          <p:cNvSpPr/>
          <p:nvPr/>
        </p:nvSpPr>
        <p:spPr>
          <a:xfrm>
            <a:off x="2088931" y="464641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Leverage 5+ years of captive loss data to benchmark against commercial market pricing and demonstrate superior risk profile.</a:t>
            </a:r>
            <a:endParaRPr lang="en-US" sz="1100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BA2D8FFA-C5DF-A03F-DA87-8B838F220CA6}"/>
              </a:ext>
            </a:extLst>
          </p:cNvPr>
          <p:cNvSpPr/>
          <p:nvPr/>
        </p:nvSpPr>
        <p:spPr>
          <a:xfrm>
            <a:off x="1768891" y="5176765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5F9BBB47-F797-106C-8C1F-62CA6A431A42}"/>
              </a:ext>
            </a:extLst>
          </p:cNvPr>
          <p:cNvSpPr/>
          <p:nvPr/>
        </p:nvSpPr>
        <p:spPr>
          <a:xfrm>
            <a:off x="1768891" y="5176765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AD56243B-C4EE-AA5B-7507-8AACEDE1C59D}"/>
              </a:ext>
            </a:extLst>
          </p:cNvPr>
          <p:cNvSpPr/>
          <p:nvPr/>
        </p:nvSpPr>
        <p:spPr>
          <a:xfrm>
            <a:off x="2088931" y="5268205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Layer Design Flexibility</a:t>
            </a:r>
            <a:endParaRPr lang="en-US" sz="14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D32A2260-ECCA-BD79-C9B9-08776AF8F759}"/>
              </a:ext>
            </a:extLst>
          </p:cNvPr>
          <p:cNvSpPr/>
          <p:nvPr/>
        </p:nvSpPr>
        <p:spPr>
          <a:xfrm>
            <a:off x="2088931" y="556081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Balance risk transfer vs. risk retention across working, buffer, and catastrophe layers.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4292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5C281-8362-D07E-7950-671740897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3765-ED3E-7B83-83A2-76A2F8A8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 vs Experience Rating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4F02049-225D-F1C3-B9D8-A5CCDC2384F4}"/>
              </a:ext>
            </a:extLst>
          </p:cNvPr>
          <p:cNvSpPr/>
          <p:nvPr/>
        </p:nvSpPr>
        <p:spPr>
          <a:xfrm>
            <a:off x="1768891" y="2433565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8AAA2402-DE1A-6B9B-CF65-FD8AE3BED2FF}"/>
              </a:ext>
            </a:extLst>
          </p:cNvPr>
          <p:cNvSpPr/>
          <p:nvPr/>
        </p:nvSpPr>
        <p:spPr>
          <a:xfrm>
            <a:off x="1768891" y="2433565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A06BE74-11C3-C3FF-2E8D-55AECE2FC730}"/>
              </a:ext>
            </a:extLst>
          </p:cNvPr>
          <p:cNvSpPr/>
          <p:nvPr/>
        </p:nvSpPr>
        <p:spPr>
          <a:xfrm>
            <a:off x="2088931" y="2525005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Exposure-Based Pricing</a:t>
            </a:r>
            <a:endParaRPr lang="en-US" sz="14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5C4027E8-1168-169E-A7DF-F9E0FED3761A}"/>
              </a:ext>
            </a:extLst>
          </p:cNvPr>
          <p:cNvSpPr/>
          <p:nvPr/>
        </p:nvSpPr>
        <p:spPr>
          <a:xfrm>
            <a:off x="2088931" y="281761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Based on risk characteristics – does not require historical data.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Payroll/sales/vehicles/</a:t>
            </a:r>
            <a:r>
              <a:rPr lang="en-US" sz="1100" dirty="0" err="1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etc</a:t>
            </a: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x rating factors x adjustments for limits/attachments.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</a:t>
            </a:r>
            <a:endParaRPr lang="en-US" sz="11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F663AAA7-EB2C-A72E-43A3-9D7A18B58AFD}"/>
              </a:ext>
            </a:extLst>
          </p:cNvPr>
          <p:cNvSpPr/>
          <p:nvPr/>
        </p:nvSpPr>
        <p:spPr>
          <a:xfrm>
            <a:off x="1768891" y="3347965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6DB26DF2-C9FA-9444-0C53-E753D8AC7D5C}"/>
              </a:ext>
            </a:extLst>
          </p:cNvPr>
          <p:cNvSpPr/>
          <p:nvPr/>
        </p:nvSpPr>
        <p:spPr>
          <a:xfrm>
            <a:off x="1768891" y="3347965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32599614-7F20-85E7-70FF-AAAE892D9504}"/>
              </a:ext>
            </a:extLst>
          </p:cNvPr>
          <p:cNvSpPr/>
          <p:nvPr/>
        </p:nvSpPr>
        <p:spPr>
          <a:xfrm>
            <a:off x="2088931" y="3439405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Experience Rating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0C691DE7-AF3B-04E2-9887-B51C53327EE7}"/>
              </a:ext>
            </a:extLst>
          </p:cNvPr>
          <p:cNvSpPr/>
          <p:nvPr/>
        </p:nvSpPr>
        <p:spPr>
          <a:xfrm>
            <a:off x="2088931" y="373201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Based on your own historical data, weighted against benchmarks (ISO, </a:t>
            </a:r>
            <a:r>
              <a:rPr lang="en-US" sz="1100" dirty="0" err="1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NCCI</a:t>
            </a: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carrier rate filings).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Requires </a:t>
            </a:r>
            <a:r>
              <a:rPr lang="en-US" sz="1100" b="1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both</a:t>
            </a: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sufficient volume of annual losses and history of losses (ideally 5+ years).</a:t>
            </a:r>
            <a:endParaRPr lang="en-US" sz="11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3EED2351-8D5F-893F-B3A0-EB0B477D2FDB}"/>
              </a:ext>
            </a:extLst>
          </p:cNvPr>
          <p:cNvSpPr/>
          <p:nvPr/>
        </p:nvSpPr>
        <p:spPr>
          <a:xfrm>
            <a:off x="1768891" y="4262364"/>
            <a:ext cx="8229600" cy="953447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C8E67996-6A67-74FA-85C5-AFD3666EA9BC}"/>
              </a:ext>
            </a:extLst>
          </p:cNvPr>
          <p:cNvSpPr/>
          <p:nvPr/>
        </p:nvSpPr>
        <p:spPr>
          <a:xfrm>
            <a:off x="1768891" y="4262364"/>
            <a:ext cx="73152" cy="953447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4F7C438-304C-5CA1-398C-E9082F36DB4B}"/>
              </a:ext>
            </a:extLst>
          </p:cNvPr>
          <p:cNvSpPr/>
          <p:nvPr/>
        </p:nvSpPr>
        <p:spPr>
          <a:xfrm>
            <a:off x="2088931" y="4353805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Credibility</a:t>
            </a:r>
            <a:endParaRPr lang="en-US" sz="14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8CF60DF4-7069-5B1D-EC7E-9A51195A40D7}"/>
              </a:ext>
            </a:extLst>
          </p:cNvPr>
          <p:cNvSpPr/>
          <p:nvPr/>
        </p:nvSpPr>
        <p:spPr>
          <a:xfrm>
            <a:off x="2088931" y="4646412"/>
            <a:ext cx="7589520" cy="569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“How much do we trust our own data?”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Higher claim counts and stable operations = more weight to experience (e.g. 1,082 claim benchmark).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 Credibility / High Tail = exposure models &amp; market benchmarks</a:t>
            </a:r>
            <a:endParaRPr lang="en-US" sz="1100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B0C67388-BA35-D3A2-FA62-1CCE185B1FB1}"/>
              </a:ext>
            </a:extLst>
          </p:cNvPr>
          <p:cNvSpPr/>
          <p:nvPr/>
        </p:nvSpPr>
        <p:spPr>
          <a:xfrm>
            <a:off x="1768891" y="5354050"/>
            <a:ext cx="8229600" cy="953447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7FF17B9C-1517-9183-8E8D-E485C2DDD4D2}"/>
              </a:ext>
            </a:extLst>
          </p:cNvPr>
          <p:cNvSpPr/>
          <p:nvPr/>
        </p:nvSpPr>
        <p:spPr>
          <a:xfrm>
            <a:off x="1768891" y="5354051"/>
            <a:ext cx="73152" cy="953446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F55A7094-B655-13BC-441D-9AE242FCFBEA}"/>
              </a:ext>
            </a:extLst>
          </p:cNvPr>
          <p:cNvSpPr/>
          <p:nvPr/>
        </p:nvSpPr>
        <p:spPr>
          <a:xfrm>
            <a:off x="2088931" y="5445491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Captive Implications</a:t>
            </a:r>
            <a:endParaRPr lang="en-US" sz="14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DE285EE4-1ABE-B989-1BD0-24E64FECEA56}"/>
              </a:ext>
            </a:extLst>
          </p:cNvPr>
          <p:cNvSpPr/>
          <p:nvPr/>
        </p:nvSpPr>
        <p:spPr>
          <a:xfrm>
            <a:off x="2088931" y="5738099"/>
            <a:ext cx="7589520" cy="56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Retain layers and coverages where experience is credible (or will be after a couple years).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Rely on models/benchmarks &amp; reinsurance where it isn’t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Higher credibility means pricing is less dependent on market conditions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10425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A1401-49E3-11E0-AE49-A4B1256B5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4D720-5132-D562-19D1-8B172459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Credibility and Captive Fit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0A20AEF-2506-10A1-DF21-D386EE4C4E37}"/>
              </a:ext>
            </a:extLst>
          </p:cNvPr>
          <p:cNvSpPr/>
          <p:nvPr/>
        </p:nvSpPr>
        <p:spPr>
          <a:xfrm>
            <a:off x="1831953" y="233329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9B9BB10-D017-D1EF-37B4-70C89E9E9243}"/>
              </a:ext>
            </a:extLst>
          </p:cNvPr>
          <p:cNvSpPr/>
          <p:nvPr/>
        </p:nvSpPr>
        <p:spPr>
          <a:xfrm>
            <a:off x="2060553" y="251617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High Credibility / Low Tail</a:t>
            </a:r>
            <a:endParaRPr lang="en-US" sz="1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4626C90-55C1-8494-7511-15D71BEC5373}"/>
              </a:ext>
            </a:extLst>
          </p:cNvPr>
          <p:cNvSpPr/>
          <p:nvPr/>
        </p:nvSpPr>
        <p:spPr>
          <a:xfrm>
            <a:off x="2060553" y="292765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Stable Pricing &amp; Stable Outcomes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 Physical Damage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Lower Retention Workers Comp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D5C6EB8F-A754-045E-534E-CE6C0B6F0B32}"/>
              </a:ext>
            </a:extLst>
          </p:cNvPr>
          <p:cNvSpPr/>
          <p:nvPr/>
        </p:nvSpPr>
        <p:spPr>
          <a:xfrm>
            <a:off x="5992473" y="233329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96F6619-213F-DBE5-FD0A-C3BBBAC431D9}"/>
              </a:ext>
            </a:extLst>
          </p:cNvPr>
          <p:cNvSpPr/>
          <p:nvPr/>
        </p:nvSpPr>
        <p:spPr>
          <a:xfrm>
            <a:off x="6221073" y="251617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High Credibility / High Tail</a:t>
            </a:r>
            <a:endParaRPr lang="en-US" sz="16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07C3E02F-FC92-3022-594E-BB0FB3BEC8C9}"/>
              </a:ext>
            </a:extLst>
          </p:cNvPr>
          <p:cNvSpPr/>
          <p:nvPr/>
        </p:nvSpPr>
        <p:spPr>
          <a:xfrm>
            <a:off x="6221073" y="292765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Stable Pricing but Unstable Outcomes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Higher Retention Workers Comp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 Liability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General Liability</a:t>
            </a:r>
            <a:endParaRPr lang="en-US" sz="12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9EF1D1B5-5495-D128-A5FF-5D02301173A6}"/>
              </a:ext>
            </a:extLst>
          </p:cNvPr>
          <p:cNvSpPr/>
          <p:nvPr/>
        </p:nvSpPr>
        <p:spPr>
          <a:xfrm>
            <a:off x="1831953" y="429925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884007BD-95C0-6920-E47E-97C7A504CA79}"/>
              </a:ext>
            </a:extLst>
          </p:cNvPr>
          <p:cNvSpPr/>
          <p:nvPr/>
        </p:nvSpPr>
        <p:spPr>
          <a:xfrm>
            <a:off x="2060553" y="448213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Low Credibility / Low Tail</a:t>
            </a:r>
            <a:endParaRPr lang="en-US" sz="16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4BDE33E0-32D8-F717-E234-AA05B46EAEB1}"/>
              </a:ext>
            </a:extLst>
          </p:cNvPr>
          <p:cNvSpPr/>
          <p:nvPr/>
        </p:nvSpPr>
        <p:spPr>
          <a:xfrm>
            <a:off x="2060553" y="489361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Increasing Stability Over Time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Boiler &amp; Machinery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Inland Marine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Small Property Programs</a:t>
            </a:r>
            <a:endParaRPr lang="en-US" sz="12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F5433E74-4577-381D-2635-4B4E1534E5FD}"/>
              </a:ext>
            </a:extLst>
          </p:cNvPr>
          <p:cNvSpPr/>
          <p:nvPr/>
        </p:nvSpPr>
        <p:spPr>
          <a:xfrm>
            <a:off x="5992473" y="429925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A4F5476F-D6AE-2F52-AEFC-47408BD7A5E1}"/>
              </a:ext>
            </a:extLst>
          </p:cNvPr>
          <p:cNvSpPr/>
          <p:nvPr/>
        </p:nvSpPr>
        <p:spPr>
          <a:xfrm>
            <a:off x="6221073" y="448213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Low Credibility / High Tail</a:t>
            </a:r>
            <a:endParaRPr lang="en-US" sz="16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AC0E7295-DCC3-8D5B-257F-D3E5620E8A27}"/>
              </a:ext>
            </a:extLst>
          </p:cNvPr>
          <p:cNvSpPr/>
          <p:nvPr/>
        </p:nvSpPr>
        <p:spPr>
          <a:xfrm>
            <a:off x="6221073" y="489361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200" b="1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Unpredictable and High-Severity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Cyber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 err="1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D&amp;O</a:t>
            </a:r>
            <a:endParaRPr lang="en-US" sz="1200" dirty="0">
              <a:solidFill>
                <a:srgbClr val="E8EAF0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Property Cat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4750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E73F45-5D8A-20C0-5D85-3C9ED908E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31B12-A0ED-07DC-F90B-0E509BD0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&amp; Capacity Access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7CEF3FF-F502-764E-D494-0F9E606889CD}"/>
              </a:ext>
            </a:extLst>
          </p:cNvPr>
          <p:cNvSpPr/>
          <p:nvPr/>
        </p:nvSpPr>
        <p:spPr>
          <a:xfrm>
            <a:off x="1831953" y="233329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23B457B-6104-7985-AB65-D977F17360AB}"/>
              </a:ext>
            </a:extLst>
          </p:cNvPr>
          <p:cNvSpPr/>
          <p:nvPr/>
        </p:nvSpPr>
        <p:spPr>
          <a:xfrm>
            <a:off x="2060553" y="251617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Hard Market Coverage Gaps</a:t>
            </a:r>
            <a:endParaRPr lang="en-US" sz="1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DBE64A65-DFF0-DDAB-62EA-86B15F260F53}"/>
              </a:ext>
            </a:extLst>
          </p:cNvPr>
          <p:cNvSpPr/>
          <p:nvPr/>
        </p:nvSpPr>
        <p:spPr>
          <a:xfrm>
            <a:off x="2060553" y="292765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Address exclusions in cyber, environmental, D&amp;O, and EPLI that commercial markets restrict during hardening cycles</a:t>
            </a:r>
            <a:endParaRPr lang="en-US" sz="13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5D4B4DBE-0F79-C947-71B1-7EA95351506E}"/>
              </a:ext>
            </a:extLst>
          </p:cNvPr>
          <p:cNvSpPr/>
          <p:nvPr/>
        </p:nvSpPr>
        <p:spPr>
          <a:xfrm>
            <a:off x="5992473" y="233329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029C365C-8641-A31F-A093-3D9254A8ED78}"/>
              </a:ext>
            </a:extLst>
          </p:cNvPr>
          <p:cNvSpPr/>
          <p:nvPr/>
        </p:nvSpPr>
        <p:spPr>
          <a:xfrm>
            <a:off x="6221073" y="251617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Direct Reinsurance Access</a:t>
            </a:r>
            <a:endParaRPr lang="en-US" sz="16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345B5AAF-8580-FE68-5A5F-F43E3F320CE9}"/>
              </a:ext>
            </a:extLst>
          </p:cNvPr>
          <p:cNvSpPr/>
          <p:nvPr/>
        </p:nvSpPr>
        <p:spPr>
          <a:xfrm>
            <a:off x="6221073" y="292765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Access reinsurance markets unavailable through traditional retail distribution channels</a:t>
            </a:r>
            <a:endParaRPr lang="en-US" sz="13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19F1A781-E384-EA22-831C-70C3825D6373}"/>
              </a:ext>
            </a:extLst>
          </p:cNvPr>
          <p:cNvSpPr/>
          <p:nvPr/>
        </p:nvSpPr>
        <p:spPr>
          <a:xfrm>
            <a:off x="1831953" y="429925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390DBF31-2FB8-888B-EDC5-CFD0DA9CFCC6}"/>
              </a:ext>
            </a:extLst>
          </p:cNvPr>
          <p:cNvSpPr/>
          <p:nvPr/>
        </p:nvSpPr>
        <p:spPr>
          <a:xfrm>
            <a:off x="2060553" y="448213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Continuous Coverage</a:t>
            </a:r>
            <a:endParaRPr lang="en-US" sz="16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DDDF807D-10A0-038D-AFF7-B98D8664DB6B}"/>
              </a:ext>
            </a:extLst>
          </p:cNvPr>
          <p:cNvSpPr/>
          <p:nvPr/>
        </p:nvSpPr>
        <p:spPr>
          <a:xfrm>
            <a:off x="2060553" y="489361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Maintain uninterrupted coverage through market volatility. Avoid gaps when carriers non-renew or restrict capacity</a:t>
            </a:r>
            <a:endParaRPr lang="en-US" sz="13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27DE06AA-6AD1-C289-144F-6F60C187A5D5}"/>
              </a:ext>
            </a:extLst>
          </p:cNvPr>
          <p:cNvSpPr/>
          <p:nvPr/>
        </p:nvSpPr>
        <p:spPr>
          <a:xfrm>
            <a:off x="5992473" y="4299257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C15C0BE-2A41-6F3F-1E1F-A38905575627}"/>
              </a:ext>
            </a:extLst>
          </p:cNvPr>
          <p:cNvSpPr/>
          <p:nvPr/>
        </p:nvSpPr>
        <p:spPr>
          <a:xfrm>
            <a:off x="6221073" y="4482137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Capacity Control</a:t>
            </a:r>
            <a:endParaRPr lang="en-US" sz="16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58731889-5428-F1D6-4102-3D4A1D5AA1E5}"/>
              </a:ext>
            </a:extLst>
          </p:cNvPr>
          <p:cNvSpPr/>
          <p:nvPr/>
        </p:nvSpPr>
        <p:spPr>
          <a:xfrm>
            <a:off x="6221073" y="4893617"/>
            <a:ext cx="3429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Secure capacity independently when commercial markets withdraw. Deploy captive surplus to fill coverage shortfalls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40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645B4-DF85-DE1D-18A9-EB3B98A7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F380-80F8-0CC0-18B3-E5C80898A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Long-Term Capital &amp; Tax Efficiency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FE02CD5-79F5-7602-C730-E0414D6A4A24}"/>
              </a:ext>
            </a:extLst>
          </p:cNvPr>
          <p:cNvSpPr/>
          <p:nvPr/>
        </p:nvSpPr>
        <p:spPr>
          <a:xfrm>
            <a:off x="1699522" y="2427259"/>
            <a:ext cx="8229600" cy="82296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78A6431B-C2C2-2EE5-A21A-86436CCF7417}"/>
              </a:ext>
            </a:extLst>
          </p:cNvPr>
          <p:cNvSpPr/>
          <p:nvPr/>
        </p:nvSpPr>
        <p:spPr>
          <a:xfrm>
            <a:off x="1699522" y="2427259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94538877-3648-8576-729A-4B8AD347F922}"/>
              </a:ext>
            </a:extLst>
          </p:cNvPr>
          <p:cNvSpPr/>
          <p:nvPr/>
        </p:nvSpPr>
        <p:spPr>
          <a:xfrm>
            <a:off x="2019562" y="2518699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Balance Sheet Asset</a:t>
            </a:r>
            <a:endParaRPr lang="en-US" sz="14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6F711DB-4A97-E2E4-5357-74B5F990582E}"/>
              </a:ext>
            </a:extLst>
          </p:cNvPr>
          <p:cNvSpPr/>
          <p:nvPr/>
        </p:nvSpPr>
        <p:spPr>
          <a:xfrm>
            <a:off x="2019562" y="278692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captive surplus as an enterprise balance sheet asset. Convert expense outflow into capital accumulation.</a:t>
            </a:r>
            <a:endParaRPr lang="en-US" sz="12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EDC2613A-2A51-54CA-6CFE-EDBACC617C0F}"/>
              </a:ext>
            </a:extLst>
          </p:cNvPr>
          <p:cNvSpPr/>
          <p:nvPr/>
        </p:nvSpPr>
        <p:spPr>
          <a:xfrm>
            <a:off x="1699522" y="3341659"/>
            <a:ext cx="8229600" cy="82296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0633CD37-3D8D-9A26-B3B9-80EB0A7C6542}"/>
              </a:ext>
            </a:extLst>
          </p:cNvPr>
          <p:cNvSpPr/>
          <p:nvPr/>
        </p:nvSpPr>
        <p:spPr>
          <a:xfrm>
            <a:off x="1699522" y="3341659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A45F7F1E-B775-9B2E-CA7F-F340A6C32427}"/>
              </a:ext>
            </a:extLst>
          </p:cNvPr>
          <p:cNvSpPr/>
          <p:nvPr/>
        </p:nvSpPr>
        <p:spPr>
          <a:xfrm>
            <a:off x="2019562" y="3433099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Tax Optimization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F1148D7E-EBED-6AA0-01F4-6150F2EE55B8}"/>
              </a:ext>
            </a:extLst>
          </p:cNvPr>
          <p:cNvSpPr/>
          <p:nvPr/>
        </p:nvSpPr>
        <p:spPr>
          <a:xfrm>
            <a:off x="2019562" y="370132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Premiums paid to captive are typically a deductible business expenses assuming transaction meets requirements of insurance defined by the IRS. Other tax efficiencies may also exist and are best evaluated by a tax professional. </a:t>
            </a:r>
            <a:endParaRPr lang="en-US" sz="12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D315DCD1-EED1-C0F1-F960-DE499B04ADB4}"/>
              </a:ext>
            </a:extLst>
          </p:cNvPr>
          <p:cNvSpPr/>
          <p:nvPr/>
        </p:nvSpPr>
        <p:spPr>
          <a:xfrm>
            <a:off x="1699522" y="4256059"/>
            <a:ext cx="8229600" cy="82296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1E1C1916-5B01-9769-FB6E-24F10FA4E91B}"/>
              </a:ext>
            </a:extLst>
          </p:cNvPr>
          <p:cNvSpPr/>
          <p:nvPr/>
        </p:nvSpPr>
        <p:spPr>
          <a:xfrm>
            <a:off x="1699522" y="4256059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0F7949A-8BF5-38E0-5355-12FAECF20E50}"/>
              </a:ext>
            </a:extLst>
          </p:cNvPr>
          <p:cNvSpPr/>
          <p:nvPr/>
        </p:nvSpPr>
        <p:spPr>
          <a:xfrm>
            <a:off x="2019562" y="4347499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Investment Income</a:t>
            </a:r>
            <a:endParaRPr lang="en-US" sz="14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CC67903B-DED9-FAEA-E00B-A7A55C485353}"/>
              </a:ext>
            </a:extLst>
          </p:cNvPr>
          <p:cNvSpPr/>
          <p:nvPr/>
        </p:nvSpPr>
        <p:spPr>
          <a:xfrm>
            <a:off x="2019562" y="461572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Captive surplus generate investment returns. Retained premium creates a self-funding mechanism over time.</a:t>
            </a:r>
            <a:endParaRPr lang="en-US" sz="1200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711176EF-11F2-2C12-9565-2601A7951AB9}"/>
              </a:ext>
            </a:extLst>
          </p:cNvPr>
          <p:cNvSpPr/>
          <p:nvPr/>
        </p:nvSpPr>
        <p:spPr>
          <a:xfrm>
            <a:off x="1699522" y="5170459"/>
            <a:ext cx="8229600" cy="82296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FB3A7500-FD82-840C-133F-2F140BE491EE}"/>
              </a:ext>
            </a:extLst>
          </p:cNvPr>
          <p:cNvSpPr/>
          <p:nvPr/>
        </p:nvSpPr>
        <p:spPr>
          <a:xfrm>
            <a:off x="1699522" y="5170459"/>
            <a:ext cx="73152" cy="777240"/>
          </a:xfrm>
          <a:prstGeom prst="rect">
            <a:avLst/>
          </a:prstGeom>
          <a:solidFill>
            <a:srgbClr val="20808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F70EC24C-0AA3-6E31-926B-4F414A505C55}"/>
              </a:ext>
            </a:extLst>
          </p:cNvPr>
          <p:cNvSpPr/>
          <p:nvPr/>
        </p:nvSpPr>
        <p:spPr>
          <a:xfrm>
            <a:off x="2019562" y="5261899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Corporate Liquidity</a:t>
            </a:r>
            <a:endParaRPr lang="en-US" sz="14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56017FA1-F573-4EE2-3260-A03BA3AD5512}"/>
              </a:ext>
            </a:extLst>
          </p:cNvPr>
          <p:cNvSpPr/>
          <p:nvPr/>
        </p:nvSpPr>
        <p:spPr>
          <a:xfrm>
            <a:off x="2019562" y="553012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Retained capital supports liquidity. Surplus can fund loss control, analytics, fleet upgrades, and risk management.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1350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73232-8868-F1DF-FAA1-20F7A97F5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E99EA-9F0D-BC18-87FA-23277819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Benefits Summary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98A5841-47D6-7F8E-49D4-4230B0DF1719}"/>
              </a:ext>
            </a:extLst>
          </p:cNvPr>
          <p:cNvSpPr/>
          <p:nvPr/>
        </p:nvSpPr>
        <p:spPr>
          <a:xfrm>
            <a:off x="1731054" y="2382992"/>
            <a:ext cx="2697480" cy="3474720"/>
          </a:xfrm>
          <a:prstGeom prst="roundRect">
            <a:avLst>
              <a:gd name="adj" fmla="val 5085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9DD8389-CA92-407D-E41C-35EF3A8BB59D}"/>
              </a:ext>
            </a:extLst>
          </p:cNvPr>
          <p:cNvSpPr/>
          <p:nvPr/>
        </p:nvSpPr>
        <p:spPr>
          <a:xfrm>
            <a:off x="1913934" y="2520152"/>
            <a:ext cx="2331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Financial</a:t>
            </a:r>
            <a:endParaRPr lang="en-US" sz="18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0579482-4178-BF22-B8D1-14F3530C01DF}"/>
              </a:ext>
            </a:extLst>
          </p:cNvPr>
          <p:cNvSpPr/>
          <p:nvPr/>
        </p:nvSpPr>
        <p:spPr>
          <a:xfrm>
            <a:off x="1913934" y="2931632"/>
            <a:ext cx="233172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931EBA8-1A96-955C-0115-95C1D83B51D4}"/>
              </a:ext>
            </a:extLst>
          </p:cNvPr>
          <p:cNvSpPr/>
          <p:nvPr/>
        </p:nvSpPr>
        <p:spPr>
          <a:xfrm>
            <a:off x="1913934" y="306879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Cycle-independent costs</a:t>
            </a:r>
            <a:endParaRPr lang="en-US" sz="13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9D97AE36-2764-3BA9-1FDF-D50D463DBECB}"/>
              </a:ext>
            </a:extLst>
          </p:cNvPr>
          <p:cNvSpPr/>
          <p:nvPr/>
        </p:nvSpPr>
        <p:spPr>
          <a:xfrm>
            <a:off x="1913934" y="361743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Surplus as balance sheet asset</a:t>
            </a:r>
            <a:endParaRPr lang="en-US" sz="13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67D2F23-246B-B817-4161-80D7F0CCBFAD}"/>
              </a:ext>
            </a:extLst>
          </p:cNvPr>
          <p:cNvSpPr/>
          <p:nvPr/>
        </p:nvSpPr>
        <p:spPr>
          <a:xfrm>
            <a:off x="1913934" y="416607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Tax-efficient premium flow</a:t>
            </a:r>
            <a:endParaRPr lang="en-US" sz="13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521B4F4-B264-3E15-830F-CCDAF616557A}"/>
              </a:ext>
            </a:extLst>
          </p:cNvPr>
          <p:cNvSpPr/>
          <p:nvPr/>
        </p:nvSpPr>
        <p:spPr>
          <a:xfrm>
            <a:off x="1913934" y="471471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Investment income on surplus</a:t>
            </a:r>
            <a:endParaRPr lang="en-US" sz="13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6E0E85D2-7993-EEEF-31F9-1BF2137B3577}"/>
              </a:ext>
            </a:extLst>
          </p:cNvPr>
          <p:cNvSpPr/>
          <p:nvPr/>
        </p:nvSpPr>
        <p:spPr>
          <a:xfrm>
            <a:off x="4611414" y="2382992"/>
            <a:ext cx="2697480" cy="3474720"/>
          </a:xfrm>
          <a:prstGeom prst="roundRect">
            <a:avLst>
              <a:gd name="adj" fmla="val 5085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2EEA82B9-B0CA-A015-8852-ADFCD8D64DEB}"/>
              </a:ext>
            </a:extLst>
          </p:cNvPr>
          <p:cNvSpPr/>
          <p:nvPr/>
        </p:nvSpPr>
        <p:spPr>
          <a:xfrm>
            <a:off x="4794294" y="2520152"/>
            <a:ext cx="2331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D4A84B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Operational</a:t>
            </a:r>
            <a:endParaRPr lang="en-US" sz="18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81E00B49-635E-6713-9CDD-247C9AF2B08A}"/>
              </a:ext>
            </a:extLst>
          </p:cNvPr>
          <p:cNvSpPr/>
          <p:nvPr/>
        </p:nvSpPr>
        <p:spPr>
          <a:xfrm>
            <a:off x="4794294" y="2931632"/>
            <a:ext cx="233172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80BA484-E127-5829-0E1A-1BDB528C46C8}"/>
              </a:ext>
            </a:extLst>
          </p:cNvPr>
          <p:cNvSpPr/>
          <p:nvPr/>
        </p:nvSpPr>
        <p:spPr>
          <a:xfrm>
            <a:off x="4794294" y="306879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Actuarial credibility</a:t>
            </a:r>
            <a:endParaRPr lang="en-US" sz="13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BEA485B4-CB3E-1A8C-B030-A2207E531E3E}"/>
              </a:ext>
            </a:extLst>
          </p:cNvPr>
          <p:cNvSpPr/>
          <p:nvPr/>
        </p:nvSpPr>
        <p:spPr>
          <a:xfrm>
            <a:off x="4794294" y="361743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Underwriting control</a:t>
            </a:r>
            <a:endParaRPr lang="en-US" sz="13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39A42C6A-C14B-CD41-57AA-6E505564FEE8}"/>
              </a:ext>
            </a:extLst>
          </p:cNvPr>
          <p:cNvSpPr/>
          <p:nvPr/>
        </p:nvSpPr>
        <p:spPr>
          <a:xfrm>
            <a:off x="4794294" y="416607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Reinsurance market access</a:t>
            </a:r>
            <a:endParaRPr lang="en-US" sz="13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DC8885CB-95DA-5378-33DD-AC1E3D2C259F}"/>
              </a:ext>
            </a:extLst>
          </p:cNvPr>
          <p:cNvSpPr/>
          <p:nvPr/>
        </p:nvSpPr>
        <p:spPr>
          <a:xfrm>
            <a:off x="4794294" y="471471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Data-driven pricing</a:t>
            </a:r>
            <a:endParaRPr lang="en-US" sz="1300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25FC10A9-5629-4AF0-2850-117AB01550C7}"/>
              </a:ext>
            </a:extLst>
          </p:cNvPr>
          <p:cNvSpPr/>
          <p:nvPr/>
        </p:nvSpPr>
        <p:spPr>
          <a:xfrm>
            <a:off x="7491774" y="2382992"/>
            <a:ext cx="2697480" cy="3474720"/>
          </a:xfrm>
          <a:prstGeom prst="roundRect">
            <a:avLst>
              <a:gd name="adj" fmla="val 5085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048398E6-784F-76A7-0A3E-8D3ACE1DB734}"/>
              </a:ext>
            </a:extLst>
          </p:cNvPr>
          <p:cNvSpPr/>
          <p:nvPr/>
        </p:nvSpPr>
        <p:spPr>
          <a:xfrm>
            <a:off x="7674654" y="2520152"/>
            <a:ext cx="2331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Strategic</a:t>
            </a:r>
            <a:endParaRPr lang="en-US" sz="18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83C84623-48E5-E1F8-2981-D4455503B2CF}"/>
              </a:ext>
            </a:extLst>
          </p:cNvPr>
          <p:cNvSpPr/>
          <p:nvPr/>
        </p:nvSpPr>
        <p:spPr>
          <a:xfrm>
            <a:off x="7674654" y="2931632"/>
            <a:ext cx="233172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6FA2D554-E90E-CFC5-0540-41734FC879B1}"/>
              </a:ext>
            </a:extLst>
          </p:cNvPr>
          <p:cNvSpPr/>
          <p:nvPr/>
        </p:nvSpPr>
        <p:spPr>
          <a:xfrm>
            <a:off x="7674654" y="306879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Coverage gap solutions</a:t>
            </a:r>
            <a:endParaRPr lang="en-US" sz="13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03EB3615-5912-3DC6-A0BF-A39AA1972B27}"/>
              </a:ext>
            </a:extLst>
          </p:cNvPr>
          <p:cNvSpPr/>
          <p:nvPr/>
        </p:nvSpPr>
        <p:spPr>
          <a:xfrm>
            <a:off x="7674654" y="361743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Capacity independence</a:t>
            </a:r>
            <a:endParaRPr lang="en-US" sz="13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B5060E6E-0CC0-ED3C-A1AB-A85828075487}"/>
              </a:ext>
            </a:extLst>
          </p:cNvPr>
          <p:cNvSpPr/>
          <p:nvPr/>
        </p:nvSpPr>
        <p:spPr>
          <a:xfrm>
            <a:off x="7674654" y="416607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Long-term resilience</a:t>
            </a:r>
            <a:endParaRPr lang="en-US" sz="1300" dirty="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86EB71E0-DD5B-629B-BC43-10D909002B56}"/>
              </a:ext>
            </a:extLst>
          </p:cNvPr>
          <p:cNvSpPr/>
          <p:nvPr/>
        </p:nvSpPr>
        <p:spPr>
          <a:xfrm>
            <a:off x="7674654" y="4714712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Competitive advantage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7301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CA69D-FEA6-2BE1-42DD-AEEB10C9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E263-ACC2-318B-E512-E3CC20D9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 Considerations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DB4E9CB-3673-3178-F8C8-826D1F6F8012}"/>
              </a:ext>
            </a:extLst>
          </p:cNvPr>
          <p:cNvSpPr/>
          <p:nvPr/>
        </p:nvSpPr>
        <p:spPr>
          <a:xfrm>
            <a:off x="1661686" y="2400300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3C5FBD3-F8F7-53AC-F57A-870BE63E559F}"/>
              </a:ext>
            </a:extLst>
          </p:cNvPr>
          <p:cNvSpPr/>
          <p:nvPr/>
        </p:nvSpPr>
        <p:spPr>
          <a:xfrm>
            <a:off x="1844566" y="2446020"/>
            <a:ext cx="5486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01</a:t>
            </a:r>
            <a:endParaRPr lang="en-US" sz="22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13E007E-05FA-9D9D-914E-A8BB5FB0FB02}"/>
              </a:ext>
            </a:extLst>
          </p:cNvPr>
          <p:cNvSpPr/>
          <p:nvPr/>
        </p:nvSpPr>
        <p:spPr>
          <a:xfrm>
            <a:off x="2484646" y="2491740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Domicile Selection</a:t>
            </a:r>
            <a:endParaRPr lang="en-US" sz="14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0C7B7EE-9F69-8DD7-D772-E2E0F9271DDA}"/>
              </a:ext>
            </a:extLst>
          </p:cNvPr>
          <p:cNvSpPr/>
          <p:nvPr/>
        </p:nvSpPr>
        <p:spPr>
          <a:xfrm>
            <a:off x="2484646" y="2784348"/>
            <a:ext cx="7040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Evaluate regulatory efficiency, tax optimization, and reporting requirements across captive-friendly jurisdictions</a:t>
            </a:r>
            <a:endParaRPr lang="en-US" sz="11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2283A248-477A-8267-F247-1EEEA106536C}"/>
              </a:ext>
            </a:extLst>
          </p:cNvPr>
          <p:cNvSpPr/>
          <p:nvPr/>
        </p:nvSpPr>
        <p:spPr>
          <a:xfrm>
            <a:off x="1661686" y="3314700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9FC182F-378A-4C0F-3566-55C5281D922E}"/>
              </a:ext>
            </a:extLst>
          </p:cNvPr>
          <p:cNvSpPr/>
          <p:nvPr/>
        </p:nvSpPr>
        <p:spPr>
          <a:xfrm>
            <a:off x="1844566" y="3360420"/>
            <a:ext cx="5486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02</a:t>
            </a:r>
            <a:endParaRPr lang="en-US" sz="22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3CE1FAE7-9E05-81F5-F12F-87CCD4F4872F}"/>
              </a:ext>
            </a:extLst>
          </p:cNvPr>
          <p:cNvSpPr/>
          <p:nvPr/>
        </p:nvSpPr>
        <p:spPr>
          <a:xfrm>
            <a:off x="2484646" y="3406140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Fronting &amp; Reinsurance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BB165D2-075F-FD1E-CD59-39883F7090D2}"/>
              </a:ext>
            </a:extLst>
          </p:cNvPr>
          <p:cNvSpPr/>
          <p:nvPr/>
        </p:nvSpPr>
        <p:spPr>
          <a:xfrm>
            <a:off x="2484646" y="3698748"/>
            <a:ext cx="7040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Establish fronting carrier relationships and structure reinsurance programs at current favorable market pricing</a:t>
            </a:r>
            <a:endParaRPr lang="en-US" sz="11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5938BB39-1E4B-5FA2-5107-A6BC82D00E2B}"/>
              </a:ext>
            </a:extLst>
          </p:cNvPr>
          <p:cNvSpPr/>
          <p:nvPr/>
        </p:nvSpPr>
        <p:spPr>
          <a:xfrm>
            <a:off x="1661686" y="4229100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442E6513-A769-1FCE-FA79-075DE29C74D3}"/>
              </a:ext>
            </a:extLst>
          </p:cNvPr>
          <p:cNvSpPr/>
          <p:nvPr/>
        </p:nvSpPr>
        <p:spPr>
          <a:xfrm>
            <a:off x="1844566" y="4274820"/>
            <a:ext cx="5486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03</a:t>
            </a:r>
            <a:endParaRPr lang="en-US" sz="22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88CE5F3D-A28F-27A8-3753-0A224C7EBC5D}"/>
              </a:ext>
            </a:extLst>
          </p:cNvPr>
          <p:cNvSpPr/>
          <p:nvPr/>
        </p:nvSpPr>
        <p:spPr>
          <a:xfrm>
            <a:off x="2484646" y="4320540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Capitalization</a:t>
            </a:r>
            <a:endParaRPr lang="en-US" sz="14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F707ABBA-7881-D518-4BDA-FCDCBB5DFC2C}"/>
              </a:ext>
            </a:extLst>
          </p:cNvPr>
          <p:cNvSpPr/>
          <p:nvPr/>
        </p:nvSpPr>
        <p:spPr>
          <a:xfrm>
            <a:off x="2484646" y="4613148"/>
            <a:ext cx="7040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Structure collateral requirements and initial capital contributions based on actuarial analysis of retained exposures</a:t>
            </a:r>
            <a:endParaRPr lang="en-US" sz="1100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84F55C22-665F-C413-B62C-DBA662FF130B}"/>
              </a:ext>
            </a:extLst>
          </p:cNvPr>
          <p:cNvSpPr/>
          <p:nvPr/>
        </p:nvSpPr>
        <p:spPr>
          <a:xfrm>
            <a:off x="1661686" y="5143500"/>
            <a:ext cx="8229600" cy="777240"/>
          </a:xfrm>
          <a:prstGeom prst="roundRect">
            <a:avLst>
              <a:gd name="adj" fmla="val 176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9F2EC342-4043-8806-84BD-07CE1A8620D3}"/>
              </a:ext>
            </a:extLst>
          </p:cNvPr>
          <p:cNvSpPr/>
          <p:nvPr/>
        </p:nvSpPr>
        <p:spPr>
          <a:xfrm>
            <a:off x="1844566" y="5189220"/>
            <a:ext cx="5486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04</a:t>
            </a:r>
            <a:endParaRPr lang="en-US" sz="22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4CB73652-9546-4A78-B7AC-49D9D41D90C7}"/>
              </a:ext>
            </a:extLst>
          </p:cNvPr>
          <p:cNvSpPr/>
          <p:nvPr/>
        </p:nvSpPr>
        <p:spPr>
          <a:xfrm>
            <a:off x="2484646" y="5234940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Governance</a:t>
            </a:r>
            <a:endParaRPr lang="en-US" sz="14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3753FA3E-F002-E0FB-38B1-34F4B964A4DC}"/>
              </a:ext>
            </a:extLst>
          </p:cNvPr>
          <p:cNvSpPr/>
          <p:nvPr/>
        </p:nvSpPr>
        <p:spPr>
          <a:xfrm>
            <a:off x="2484646" y="5527548"/>
            <a:ext cx="70408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Establish board composition, investment policy, claims management protocols, and ongoing compliance framework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0614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1216E0-BAD8-BB4C-8885-E2FC6CA57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60442-D701-CA3A-0E0E-B0A5C014CE6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6955" y="1091722"/>
            <a:ext cx="11796110" cy="5530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EF08D-BA46-78FC-80F9-9C4718E5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7396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20A8-64A8-1140-AF4D-5CB7C16D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18" y="366692"/>
            <a:ext cx="10515600" cy="1611643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Captive as a Strategic Asset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F55B75-0C56-7FD2-A06A-76EE5C4C23D0}"/>
              </a:ext>
            </a:extLst>
          </p:cNvPr>
          <p:cNvSpPr txBox="1">
            <a:spLocks/>
          </p:cNvSpPr>
          <p:nvPr/>
        </p:nvSpPr>
        <p:spPr>
          <a:xfrm>
            <a:off x="2648608" y="1087019"/>
            <a:ext cx="10515600" cy="1611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Beyond Market Timing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2AF405-2243-62B6-5023-74E977C167F1}"/>
              </a:ext>
            </a:extLst>
          </p:cNvPr>
          <p:cNvSpPr txBox="1"/>
          <p:nvPr/>
        </p:nvSpPr>
        <p:spPr>
          <a:xfrm>
            <a:off x="0" y="2212351"/>
            <a:ext cx="3570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Sam Raphael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-Milliman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Sam.Raphael@milliman.com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DCB72-538A-AFB2-F5DE-66EFE5F5E010}"/>
              </a:ext>
            </a:extLst>
          </p:cNvPr>
          <p:cNvSpPr txBox="1"/>
          <p:nvPr/>
        </p:nvSpPr>
        <p:spPr>
          <a:xfrm>
            <a:off x="665014" y="5057293"/>
            <a:ext cx="3151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Heather Graziani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-Accelerant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Heather.Graziani@accelerant.com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EBD10-0341-BE48-70F8-ACAD4770DA58}"/>
              </a:ext>
            </a:extLst>
          </p:cNvPr>
          <p:cNvSpPr txBox="1"/>
          <p:nvPr/>
        </p:nvSpPr>
        <p:spPr>
          <a:xfrm>
            <a:off x="3570084" y="2216206"/>
            <a:ext cx="387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Tim Svoboda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-Connor Strong &amp; Buckelew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tsvoboda@connorstrong.com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F685F-F5EF-61B5-6C95-657271F0120A}"/>
              </a:ext>
            </a:extLst>
          </p:cNvPr>
          <p:cNvSpPr txBox="1"/>
          <p:nvPr/>
        </p:nvSpPr>
        <p:spPr>
          <a:xfrm>
            <a:off x="3932846" y="5057294"/>
            <a:ext cx="3151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Luke Renz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-Captives.Insure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Luke@captives.insure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10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B6F9-1E3B-FF94-237B-C2B58768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E1381-5864-0FB6-642F-CA2DBE7A7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e image depicts the website of the International Center for Captive Insurance Education (ICCie), offering online courses and webinars on captive insurance.&#10;&#10;AI-generated content may be incorrect.">
            <a:extLst>
              <a:ext uri="{FF2B5EF4-FFF2-40B4-BE49-F238E27FC236}">
                <a16:creationId xmlns:a16="http://schemas.microsoft.com/office/drawing/2014/main" id="{2E10CD99-1966-F4CC-CCA7-0F738583A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8737-96E1-9441-94A1-2AA7725A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02" y="1252176"/>
            <a:ext cx="11079996" cy="9022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2026 Insurance Market Landscape</a:t>
            </a:r>
          </a:p>
        </p:txBody>
      </p:sp>
      <p:sp>
        <p:nvSpPr>
          <p:cNvPr id="83" name="Shape 1">
            <a:extLst>
              <a:ext uri="{FF2B5EF4-FFF2-40B4-BE49-F238E27FC236}">
                <a16:creationId xmlns:a16="http://schemas.microsoft.com/office/drawing/2014/main" id="{0E4CB8BC-BC52-3774-296C-9FCCEE217A73}"/>
              </a:ext>
            </a:extLst>
          </p:cNvPr>
          <p:cNvSpPr/>
          <p:nvPr/>
        </p:nvSpPr>
        <p:spPr>
          <a:xfrm>
            <a:off x="1671145" y="2382992"/>
            <a:ext cx="1874520" cy="3657600"/>
          </a:xfrm>
          <a:prstGeom prst="roundRect">
            <a:avLst>
              <a:gd name="adj" fmla="val 731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4" name="Text 2">
            <a:extLst>
              <a:ext uri="{FF2B5EF4-FFF2-40B4-BE49-F238E27FC236}">
                <a16:creationId xmlns:a16="http://schemas.microsoft.com/office/drawing/2014/main" id="{DAF7B7F8-CFC6-0AB2-C52E-60A7B6955074}"/>
              </a:ext>
            </a:extLst>
          </p:cNvPr>
          <p:cNvSpPr/>
          <p:nvPr/>
        </p:nvSpPr>
        <p:spPr>
          <a:xfrm>
            <a:off x="1671145" y="2520152"/>
            <a:ext cx="18745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▼</a:t>
            </a:r>
            <a:endParaRPr lang="en-US" sz="2600" dirty="0"/>
          </a:p>
        </p:txBody>
      </p:sp>
      <p:sp>
        <p:nvSpPr>
          <p:cNvPr id="85" name="Text 3">
            <a:extLst>
              <a:ext uri="{FF2B5EF4-FFF2-40B4-BE49-F238E27FC236}">
                <a16:creationId xmlns:a16="http://schemas.microsoft.com/office/drawing/2014/main" id="{A8E30316-2000-EF19-7057-87BB17C33F93}"/>
              </a:ext>
            </a:extLst>
          </p:cNvPr>
          <p:cNvSpPr/>
          <p:nvPr/>
        </p:nvSpPr>
        <p:spPr>
          <a:xfrm>
            <a:off x="1762585" y="2977352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Commercial</a:t>
            </a:r>
            <a:endParaRPr lang="en-US" sz="1600" dirty="0"/>
          </a:p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Property</a:t>
            </a:r>
            <a:endParaRPr lang="en-US" sz="1600" dirty="0"/>
          </a:p>
        </p:txBody>
      </p:sp>
      <p:sp>
        <p:nvSpPr>
          <p:cNvPr id="86" name="Text 4">
            <a:extLst>
              <a:ext uri="{FF2B5EF4-FFF2-40B4-BE49-F238E27FC236}">
                <a16:creationId xmlns:a16="http://schemas.microsoft.com/office/drawing/2014/main" id="{EEE99226-C86E-A3BB-069F-831F3F6FE73F}"/>
              </a:ext>
            </a:extLst>
          </p:cNvPr>
          <p:cNvSpPr/>
          <p:nvPr/>
        </p:nvSpPr>
        <p:spPr>
          <a:xfrm>
            <a:off x="1762585" y="3617432"/>
            <a:ext cx="1691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Softening</a:t>
            </a:r>
            <a:endParaRPr lang="en-US" sz="1600" dirty="0"/>
          </a:p>
        </p:txBody>
      </p:sp>
      <p:sp>
        <p:nvSpPr>
          <p:cNvPr id="87" name="Shape 5">
            <a:extLst>
              <a:ext uri="{FF2B5EF4-FFF2-40B4-BE49-F238E27FC236}">
                <a16:creationId xmlns:a16="http://schemas.microsoft.com/office/drawing/2014/main" id="{8DCDF144-1AB4-BD54-7CCB-F4D8EE1024C4}"/>
              </a:ext>
            </a:extLst>
          </p:cNvPr>
          <p:cNvSpPr/>
          <p:nvPr/>
        </p:nvSpPr>
        <p:spPr>
          <a:xfrm>
            <a:off x="1991185" y="4028912"/>
            <a:ext cx="123444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8" name="Text 6">
            <a:extLst>
              <a:ext uri="{FF2B5EF4-FFF2-40B4-BE49-F238E27FC236}">
                <a16:creationId xmlns:a16="http://schemas.microsoft.com/office/drawing/2014/main" id="{51312198-9F65-2FF1-691E-389F3FF095DD}"/>
              </a:ext>
            </a:extLst>
          </p:cNvPr>
          <p:cNvSpPr/>
          <p:nvPr/>
        </p:nvSpPr>
        <p:spPr>
          <a:xfrm>
            <a:off x="1762585" y="4166072"/>
            <a:ext cx="169164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-12.5% to -20% rate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reductions for loss-free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accounts following strong 2025 underwriting results</a:t>
            </a:r>
            <a:endParaRPr lang="en-US" sz="1200" dirty="0"/>
          </a:p>
        </p:txBody>
      </p:sp>
      <p:sp>
        <p:nvSpPr>
          <p:cNvPr id="89" name="Shape 7">
            <a:extLst>
              <a:ext uri="{FF2B5EF4-FFF2-40B4-BE49-F238E27FC236}">
                <a16:creationId xmlns:a16="http://schemas.microsoft.com/office/drawing/2014/main" id="{2521E2E8-C3AC-8197-C3EA-B7EA61A65C1D}"/>
              </a:ext>
            </a:extLst>
          </p:cNvPr>
          <p:cNvSpPr/>
          <p:nvPr/>
        </p:nvSpPr>
        <p:spPr>
          <a:xfrm>
            <a:off x="3728545" y="2382992"/>
            <a:ext cx="1874520" cy="3657600"/>
          </a:xfrm>
          <a:prstGeom prst="roundRect">
            <a:avLst>
              <a:gd name="adj" fmla="val 731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0" name="Text 8">
            <a:extLst>
              <a:ext uri="{FF2B5EF4-FFF2-40B4-BE49-F238E27FC236}">
                <a16:creationId xmlns:a16="http://schemas.microsoft.com/office/drawing/2014/main" id="{A31FA021-D3B7-25A9-2A41-7C0676F0F866}"/>
              </a:ext>
            </a:extLst>
          </p:cNvPr>
          <p:cNvSpPr/>
          <p:nvPr/>
        </p:nvSpPr>
        <p:spPr>
          <a:xfrm>
            <a:off x="3728545" y="2520152"/>
            <a:ext cx="18745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A84B2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▲</a:t>
            </a:r>
            <a:endParaRPr lang="en-US" sz="2600" dirty="0"/>
          </a:p>
        </p:txBody>
      </p:sp>
      <p:sp>
        <p:nvSpPr>
          <p:cNvPr id="91" name="Text 9">
            <a:extLst>
              <a:ext uri="{FF2B5EF4-FFF2-40B4-BE49-F238E27FC236}">
                <a16:creationId xmlns:a16="http://schemas.microsoft.com/office/drawing/2014/main" id="{A44C7A09-0EF2-55A0-3A5B-F40776DCB55F}"/>
              </a:ext>
            </a:extLst>
          </p:cNvPr>
          <p:cNvSpPr/>
          <p:nvPr/>
        </p:nvSpPr>
        <p:spPr>
          <a:xfrm>
            <a:off x="3819985" y="2977352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General</a:t>
            </a:r>
            <a:endParaRPr lang="en-US" sz="1600" dirty="0"/>
          </a:p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Liability</a:t>
            </a:r>
            <a:endParaRPr lang="en-US" sz="1600" dirty="0"/>
          </a:p>
        </p:txBody>
      </p:sp>
      <p:sp>
        <p:nvSpPr>
          <p:cNvPr id="92" name="Text 10">
            <a:extLst>
              <a:ext uri="{FF2B5EF4-FFF2-40B4-BE49-F238E27FC236}">
                <a16:creationId xmlns:a16="http://schemas.microsoft.com/office/drawing/2014/main" id="{37A902F1-D9E6-973C-3E2A-54C07BEC64B2}"/>
              </a:ext>
            </a:extLst>
          </p:cNvPr>
          <p:cNvSpPr/>
          <p:nvPr/>
        </p:nvSpPr>
        <p:spPr>
          <a:xfrm>
            <a:off x="3819985" y="3617432"/>
            <a:ext cx="1691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Pressured</a:t>
            </a:r>
            <a:endParaRPr lang="en-US" sz="1600" dirty="0"/>
          </a:p>
        </p:txBody>
      </p:sp>
      <p:sp>
        <p:nvSpPr>
          <p:cNvPr id="93" name="Shape 11">
            <a:extLst>
              <a:ext uri="{FF2B5EF4-FFF2-40B4-BE49-F238E27FC236}">
                <a16:creationId xmlns:a16="http://schemas.microsoft.com/office/drawing/2014/main" id="{43740933-290C-3CB0-8FF4-74BF0B6EB051}"/>
              </a:ext>
            </a:extLst>
          </p:cNvPr>
          <p:cNvSpPr/>
          <p:nvPr/>
        </p:nvSpPr>
        <p:spPr>
          <a:xfrm>
            <a:off x="4048585" y="4028912"/>
            <a:ext cx="123444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4" name="Text 12">
            <a:extLst>
              <a:ext uri="{FF2B5EF4-FFF2-40B4-BE49-F238E27FC236}">
                <a16:creationId xmlns:a16="http://schemas.microsoft.com/office/drawing/2014/main" id="{1B9F1943-6CB2-A986-5963-3C729FFEF870}"/>
              </a:ext>
            </a:extLst>
          </p:cNvPr>
          <p:cNvSpPr/>
          <p:nvPr/>
        </p:nvSpPr>
        <p:spPr>
          <a:xfrm>
            <a:off x="3819985" y="4166072"/>
            <a:ext cx="169164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+1.6 avg rate increases </a:t>
            </a:r>
          </a:p>
          <a:p>
            <a:pPr marL="0" indent="0" algn="ctr">
              <a:lnSpc>
                <a:spcPts val="1500"/>
              </a:lnSpc>
              <a:buNone/>
            </a:pPr>
            <a:endParaRPr lang="en-US" sz="1200" dirty="0">
              <a:solidFill>
                <a:srgbClr val="8A99B4"/>
              </a:solidFill>
              <a:ea typeface="Calibri" pitchFamily="34" charset="-122"/>
              <a:cs typeface="Calibri" pitchFamily="34" charset="-120"/>
            </a:endParaRPr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Social inflation + nuclear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verdicts continue to </a:t>
            </a:r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drive loss ratios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to 15-year highs</a:t>
            </a:r>
            <a:endParaRPr lang="en-US" sz="1200" dirty="0"/>
          </a:p>
        </p:txBody>
      </p:sp>
      <p:sp>
        <p:nvSpPr>
          <p:cNvPr id="95" name="Shape 13">
            <a:extLst>
              <a:ext uri="{FF2B5EF4-FFF2-40B4-BE49-F238E27FC236}">
                <a16:creationId xmlns:a16="http://schemas.microsoft.com/office/drawing/2014/main" id="{264A1E96-1F30-919E-13B8-07352D17196A}"/>
              </a:ext>
            </a:extLst>
          </p:cNvPr>
          <p:cNvSpPr/>
          <p:nvPr/>
        </p:nvSpPr>
        <p:spPr>
          <a:xfrm>
            <a:off x="5785945" y="2382992"/>
            <a:ext cx="1874520" cy="3657600"/>
          </a:xfrm>
          <a:prstGeom prst="roundRect">
            <a:avLst>
              <a:gd name="adj" fmla="val 731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6" name="Text 14">
            <a:extLst>
              <a:ext uri="{FF2B5EF4-FFF2-40B4-BE49-F238E27FC236}">
                <a16:creationId xmlns:a16="http://schemas.microsoft.com/office/drawing/2014/main" id="{19BC327B-0A56-4C21-9EBC-E881EFC2FF09}"/>
              </a:ext>
            </a:extLst>
          </p:cNvPr>
          <p:cNvSpPr/>
          <p:nvPr/>
        </p:nvSpPr>
        <p:spPr>
          <a:xfrm>
            <a:off x="5785945" y="2520152"/>
            <a:ext cx="18745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74B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▲</a:t>
            </a:r>
            <a:endParaRPr lang="en-US" sz="2600" dirty="0"/>
          </a:p>
        </p:txBody>
      </p:sp>
      <p:sp>
        <p:nvSpPr>
          <p:cNvPr id="97" name="Text 15">
            <a:extLst>
              <a:ext uri="{FF2B5EF4-FFF2-40B4-BE49-F238E27FC236}">
                <a16:creationId xmlns:a16="http://schemas.microsoft.com/office/drawing/2014/main" id="{305CD70E-1D19-2278-1B08-945389305E04}"/>
              </a:ext>
            </a:extLst>
          </p:cNvPr>
          <p:cNvSpPr/>
          <p:nvPr/>
        </p:nvSpPr>
        <p:spPr>
          <a:xfrm>
            <a:off x="5877385" y="2977352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Commercial</a:t>
            </a:r>
            <a:endParaRPr lang="en-US" sz="1600" dirty="0"/>
          </a:p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Auto</a:t>
            </a:r>
            <a:endParaRPr lang="en-US" sz="1600" dirty="0"/>
          </a:p>
        </p:txBody>
      </p:sp>
      <p:sp>
        <p:nvSpPr>
          <p:cNvPr id="98" name="Text 16">
            <a:extLst>
              <a:ext uri="{FF2B5EF4-FFF2-40B4-BE49-F238E27FC236}">
                <a16:creationId xmlns:a16="http://schemas.microsoft.com/office/drawing/2014/main" id="{7567C208-9B47-1440-B778-86FBDC5D4E30}"/>
              </a:ext>
            </a:extLst>
          </p:cNvPr>
          <p:cNvSpPr/>
          <p:nvPr/>
        </p:nvSpPr>
        <p:spPr>
          <a:xfrm>
            <a:off x="5877385" y="3617432"/>
            <a:ext cx="1691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Firm</a:t>
            </a:r>
            <a:endParaRPr lang="en-US" sz="1600" dirty="0"/>
          </a:p>
        </p:txBody>
      </p:sp>
      <p:sp>
        <p:nvSpPr>
          <p:cNvPr id="99" name="Shape 17">
            <a:extLst>
              <a:ext uri="{FF2B5EF4-FFF2-40B4-BE49-F238E27FC236}">
                <a16:creationId xmlns:a16="http://schemas.microsoft.com/office/drawing/2014/main" id="{C0536BFD-77B6-3F1B-95B2-7AAFC2B88BB8}"/>
              </a:ext>
            </a:extLst>
          </p:cNvPr>
          <p:cNvSpPr/>
          <p:nvPr/>
        </p:nvSpPr>
        <p:spPr>
          <a:xfrm>
            <a:off x="6105985" y="4028912"/>
            <a:ext cx="123444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0" name="Text 18">
            <a:extLst>
              <a:ext uri="{FF2B5EF4-FFF2-40B4-BE49-F238E27FC236}">
                <a16:creationId xmlns:a16="http://schemas.microsoft.com/office/drawing/2014/main" id="{DCC4940C-03A7-C337-9E74-ADA1F7C31200}"/>
              </a:ext>
            </a:extLst>
          </p:cNvPr>
          <p:cNvSpPr/>
          <p:nvPr/>
        </p:nvSpPr>
        <p:spPr>
          <a:xfrm>
            <a:off x="5877385" y="4166072"/>
            <a:ext cx="169164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+6.6% avg rate increases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endParaRPr lang="en-US" sz="1200" dirty="0">
              <a:solidFill>
                <a:srgbClr val="8A99B4"/>
              </a:solidFill>
              <a:ea typeface="Calibri" pitchFamily="34" charset="-122"/>
              <a:cs typeface="Calibri" pitchFamily="34" charset="-120"/>
            </a:endParaRPr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58 consecutive quarters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of increases</a:t>
            </a:r>
            <a:endParaRPr lang="en-US" sz="1200" dirty="0"/>
          </a:p>
        </p:txBody>
      </p:sp>
      <p:sp>
        <p:nvSpPr>
          <p:cNvPr id="101" name="Shape 19">
            <a:extLst>
              <a:ext uri="{FF2B5EF4-FFF2-40B4-BE49-F238E27FC236}">
                <a16:creationId xmlns:a16="http://schemas.microsoft.com/office/drawing/2014/main" id="{B38627E9-8606-A3C0-CA37-697B14196B7F}"/>
              </a:ext>
            </a:extLst>
          </p:cNvPr>
          <p:cNvSpPr/>
          <p:nvPr/>
        </p:nvSpPr>
        <p:spPr>
          <a:xfrm>
            <a:off x="7843345" y="2382992"/>
            <a:ext cx="1874520" cy="3657600"/>
          </a:xfrm>
          <a:prstGeom prst="roundRect">
            <a:avLst>
              <a:gd name="adj" fmla="val 731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2" name="Text 20">
            <a:extLst>
              <a:ext uri="{FF2B5EF4-FFF2-40B4-BE49-F238E27FC236}">
                <a16:creationId xmlns:a16="http://schemas.microsoft.com/office/drawing/2014/main" id="{9E0EEE39-642C-8873-C4E8-612009AF1D80}"/>
              </a:ext>
            </a:extLst>
          </p:cNvPr>
          <p:cNvSpPr/>
          <p:nvPr/>
        </p:nvSpPr>
        <p:spPr>
          <a:xfrm>
            <a:off x="7843345" y="2520152"/>
            <a:ext cx="18745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3D8B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</a:t>
            </a:r>
            <a:endParaRPr lang="en-US" sz="2600" dirty="0"/>
          </a:p>
        </p:txBody>
      </p:sp>
      <p:sp>
        <p:nvSpPr>
          <p:cNvPr id="103" name="Text 21">
            <a:extLst>
              <a:ext uri="{FF2B5EF4-FFF2-40B4-BE49-F238E27FC236}">
                <a16:creationId xmlns:a16="http://schemas.microsoft.com/office/drawing/2014/main" id="{C7655CF7-40CA-6474-B79C-6C51B8F9D930}"/>
              </a:ext>
            </a:extLst>
          </p:cNvPr>
          <p:cNvSpPr/>
          <p:nvPr/>
        </p:nvSpPr>
        <p:spPr>
          <a:xfrm>
            <a:off x="7934785" y="2977352"/>
            <a:ext cx="16916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Workers</a:t>
            </a:r>
            <a:endParaRPr lang="en-US" sz="1600" dirty="0"/>
          </a:p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Comp</a:t>
            </a:r>
            <a:endParaRPr lang="en-US" sz="1600" dirty="0"/>
          </a:p>
        </p:txBody>
      </p:sp>
      <p:sp>
        <p:nvSpPr>
          <p:cNvPr id="104" name="Text 22">
            <a:extLst>
              <a:ext uri="{FF2B5EF4-FFF2-40B4-BE49-F238E27FC236}">
                <a16:creationId xmlns:a16="http://schemas.microsoft.com/office/drawing/2014/main" id="{FBD12A9B-1DB7-BF30-7E2C-00405C2FF522}"/>
              </a:ext>
            </a:extLst>
          </p:cNvPr>
          <p:cNvSpPr/>
          <p:nvPr/>
        </p:nvSpPr>
        <p:spPr>
          <a:xfrm>
            <a:off x="7934785" y="3617432"/>
            <a:ext cx="1691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Competitive</a:t>
            </a:r>
            <a:endParaRPr lang="en-US" sz="1600" dirty="0"/>
          </a:p>
        </p:txBody>
      </p:sp>
      <p:sp>
        <p:nvSpPr>
          <p:cNvPr id="105" name="Shape 23">
            <a:extLst>
              <a:ext uri="{FF2B5EF4-FFF2-40B4-BE49-F238E27FC236}">
                <a16:creationId xmlns:a16="http://schemas.microsoft.com/office/drawing/2014/main" id="{4C876332-8DCE-9D7F-87A3-E10B417869A3}"/>
              </a:ext>
            </a:extLst>
          </p:cNvPr>
          <p:cNvSpPr/>
          <p:nvPr/>
        </p:nvSpPr>
        <p:spPr>
          <a:xfrm>
            <a:off x="8163385" y="4028912"/>
            <a:ext cx="123444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6" name="Text 24">
            <a:extLst>
              <a:ext uri="{FF2B5EF4-FFF2-40B4-BE49-F238E27FC236}">
                <a16:creationId xmlns:a16="http://schemas.microsoft.com/office/drawing/2014/main" id="{1AA46CBA-E12E-A48B-EB04-ACC0622F30E5}"/>
              </a:ext>
            </a:extLst>
          </p:cNvPr>
          <p:cNvSpPr/>
          <p:nvPr/>
        </p:nvSpPr>
        <p:spPr>
          <a:xfrm>
            <a:off x="7934785" y="4166072"/>
            <a:ext cx="169164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Flat to -3% rate reductions</a:t>
            </a:r>
          </a:p>
          <a:p>
            <a:pPr marL="0" indent="0" algn="ctr">
              <a:lnSpc>
                <a:spcPts val="1500"/>
              </a:lnSpc>
              <a:buNone/>
            </a:pPr>
            <a:endParaRPr lang="en-US" sz="1200" dirty="0">
              <a:solidFill>
                <a:srgbClr val="8A99B4"/>
              </a:solidFill>
              <a:ea typeface="Calibri" pitchFamily="34" charset="-122"/>
              <a:cs typeface="Calibri" pitchFamily="34" charset="-120"/>
            </a:endParaRPr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86% combined loss ratio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endParaRPr lang="en-US" sz="1200" dirty="0">
              <a:solidFill>
                <a:srgbClr val="8A99B4"/>
              </a:solidFill>
              <a:ea typeface="Calibri" pitchFamily="34" charset="-122"/>
              <a:cs typeface="Calibri" pitchFamily="34" charset="-120"/>
            </a:endParaRPr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Most profitable P&amp;C line</a:t>
            </a:r>
            <a:endParaRPr lang="en-US" sz="1200" dirty="0"/>
          </a:p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8A99B4"/>
                </a:solidFill>
                <a:ea typeface="Calibri" pitchFamily="34" charset="-122"/>
                <a:cs typeface="Calibri" pitchFamily="34" charset="-120"/>
              </a:rPr>
              <a:t>Strong carrier appetite</a:t>
            </a:r>
            <a:endParaRPr lang="en-US" sz="1200" dirty="0"/>
          </a:p>
        </p:txBody>
      </p:sp>
      <p:sp>
        <p:nvSpPr>
          <p:cNvPr id="107" name="Text 25">
            <a:extLst>
              <a:ext uri="{FF2B5EF4-FFF2-40B4-BE49-F238E27FC236}">
                <a16:creationId xmlns:a16="http://schemas.microsoft.com/office/drawing/2014/main" id="{B60F6789-8E30-00C0-BA07-55CF135FBFA1}"/>
              </a:ext>
            </a:extLst>
          </p:cNvPr>
          <p:cNvSpPr/>
          <p:nvPr/>
        </p:nvSpPr>
        <p:spPr>
          <a:xfrm>
            <a:off x="1671145" y="6040592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Source: </a:t>
            </a:r>
            <a:r>
              <a:rPr lang="en-US" sz="800" u="sng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CIAB Q4 2025</a:t>
            </a:r>
            <a:r>
              <a:rPr lang="en-US" sz="800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800" u="sng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RPS Q1 2026</a:t>
            </a:r>
            <a:r>
              <a:rPr lang="en-US" sz="800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800" u="sng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 Best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8715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3AF5D-7ED8-A1FD-5B02-0BFC28986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23D2-D9A3-B558-4F57-D2453C4D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Property: Rate Changes 2019-2026</a:t>
            </a:r>
          </a:p>
        </p:txBody>
      </p:sp>
      <p:graphicFrame>
        <p:nvGraphicFramePr>
          <p:cNvPr id="4" name="Chart 0">
            <a:extLst>
              <a:ext uri="{FF2B5EF4-FFF2-40B4-BE49-F238E27FC236}">
                <a16:creationId xmlns:a16="http://schemas.microsoft.com/office/drawing/2014/main" id="{4A5A305C-0EE6-F344-0587-B8A7FD9828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262646"/>
              </p:ext>
            </p:extLst>
          </p:nvPr>
        </p:nvGraphicFramePr>
        <p:xfrm>
          <a:off x="1491418" y="2496864"/>
          <a:ext cx="5029200" cy="310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hape 1">
            <a:extLst>
              <a:ext uri="{FF2B5EF4-FFF2-40B4-BE49-F238E27FC236}">
                <a16:creationId xmlns:a16="http://schemas.microsoft.com/office/drawing/2014/main" id="{2EAF70B3-A496-85A5-652B-79CDBB8EF630}"/>
              </a:ext>
            </a:extLst>
          </p:cNvPr>
          <p:cNvSpPr/>
          <p:nvPr/>
        </p:nvSpPr>
        <p:spPr>
          <a:xfrm>
            <a:off x="6794938" y="2496864"/>
            <a:ext cx="3017520" cy="1280160"/>
          </a:xfrm>
          <a:prstGeom prst="roundRect">
            <a:avLst>
              <a:gd name="adj" fmla="val 10714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5A1F978F-6E31-ADB0-F03C-F21FFCA7BA6E}"/>
              </a:ext>
            </a:extLst>
          </p:cNvPr>
          <p:cNvSpPr/>
          <p:nvPr/>
        </p:nvSpPr>
        <p:spPr>
          <a:xfrm>
            <a:off x="6977818" y="2542584"/>
            <a:ext cx="265176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Q1 2026 Rates</a:t>
            </a:r>
            <a:endParaRPr lang="en-US" sz="1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-12.5% to -20%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Loss-free accounts</a:t>
            </a:r>
            <a:endParaRPr lang="en-US" sz="1400" dirty="0"/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1B73E8A6-103B-7F97-6796-B578C6D83A78}"/>
              </a:ext>
            </a:extLst>
          </p:cNvPr>
          <p:cNvSpPr/>
          <p:nvPr/>
        </p:nvSpPr>
        <p:spPr>
          <a:xfrm>
            <a:off x="6794938" y="3959904"/>
            <a:ext cx="3017520" cy="1280160"/>
          </a:xfrm>
          <a:prstGeom prst="roundRect">
            <a:avLst>
              <a:gd name="adj" fmla="val 10714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FFE93059-1C9D-EC3E-4CDC-A5288BE6BA7A}"/>
              </a:ext>
            </a:extLst>
          </p:cNvPr>
          <p:cNvSpPr/>
          <p:nvPr/>
        </p:nvSpPr>
        <p:spPr>
          <a:xfrm>
            <a:off x="6977818" y="4005624"/>
            <a:ext cx="265176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Reinsurance Capital</a:t>
            </a:r>
            <a:endParaRPr lang="en-US" sz="1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$760B Record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Driving capacity expansion</a:t>
            </a:r>
            <a:endParaRPr lang="en-US" sz="14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69940BC5-C15D-C0C0-A4A0-2458C46FDB0E}"/>
              </a:ext>
            </a:extLst>
          </p:cNvPr>
          <p:cNvSpPr/>
          <p:nvPr/>
        </p:nvSpPr>
        <p:spPr>
          <a:xfrm>
            <a:off x="1491418" y="5742984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13+ new market entrants in 2025-2026. Two-year rate locks emerging for quality risks.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563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0B59C-6054-4E2A-CD00-E21C5769F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8D41-9069-D903-EEFC-61C5DA19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Auto: Persistent Underwriting Losses</a:t>
            </a:r>
          </a:p>
        </p:txBody>
      </p:sp>
      <p:graphicFrame>
        <p:nvGraphicFramePr>
          <p:cNvPr id="4" name="Chart 0">
            <a:extLst>
              <a:ext uri="{FF2B5EF4-FFF2-40B4-BE49-F238E27FC236}">
                <a16:creationId xmlns:a16="http://schemas.microsoft.com/office/drawing/2014/main" id="{873FA273-6D0F-8B73-F89D-B19E5E3AD8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74640"/>
              </p:ext>
            </p:extLst>
          </p:nvPr>
        </p:nvGraphicFramePr>
        <p:xfrm>
          <a:off x="1285875" y="2560320"/>
          <a:ext cx="4973035" cy="324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1">
            <a:extLst>
              <a:ext uri="{FF2B5EF4-FFF2-40B4-BE49-F238E27FC236}">
                <a16:creationId xmlns:a16="http://schemas.microsoft.com/office/drawing/2014/main" id="{FAA586F6-8FA6-AF4B-93B9-03A69A007883}"/>
              </a:ext>
            </a:extLst>
          </p:cNvPr>
          <p:cNvSpPr/>
          <p:nvPr/>
        </p:nvSpPr>
        <p:spPr>
          <a:xfrm>
            <a:off x="1404905" y="5645067"/>
            <a:ext cx="1371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D4A8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100 = Breakeven</a:t>
            </a:r>
            <a:endParaRPr lang="en-US" sz="800" dirty="0"/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5B4893A4-1A5C-A2F3-C870-6B2E14214BDD}"/>
              </a:ext>
            </a:extLst>
          </p:cNvPr>
          <p:cNvSpPr/>
          <p:nvPr/>
        </p:nvSpPr>
        <p:spPr>
          <a:xfrm>
            <a:off x="6533230" y="2560320"/>
            <a:ext cx="3291840" cy="960120"/>
          </a:xfrm>
          <a:prstGeom prst="roundRect">
            <a:avLst>
              <a:gd name="adj" fmla="val 14286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B1E4775F-7CE6-924A-DAB9-5375D971275D}"/>
              </a:ext>
            </a:extLst>
          </p:cNvPr>
          <p:cNvSpPr/>
          <p:nvPr/>
        </p:nvSpPr>
        <p:spPr>
          <a:xfrm>
            <a:off x="6716110" y="2606040"/>
            <a:ext cx="29260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C74B4B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$6.4B</a:t>
            </a:r>
            <a:endParaRPr lang="en-US" sz="2600" dirty="0"/>
          </a:p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2024 liability underwriting loss</a:t>
            </a:r>
            <a:endParaRPr lang="en-US" sz="3200" dirty="0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7F849F95-166F-8E18-15F4-B9A180148C44}"/>
              </a:ext>
            </a:extLst>
          </p:cNvPr>
          <p:cNvSpPr/>
          <p:nvPr/>
        </p:nvSpPr>
        <p:spPr>
          <a:xfrm>
            <a:off x="6533230" y="3703320"/>
            <a:ext cx="3291840" cy="960120"/>
          </a:xfrm>
          <a:prstGeom prst="roundRect">
            <a:avLst>
              <a:gd name="adj" fmla="val 14286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5D4ACD29-D948-3242-F2C9-A43F394A437A}"/>
              </a:ext>
            </a:extLst>
          </p:cNvPr>
          <p:cNvSpPr/>
          <p:nvPr/>
        </p:nvSpPr>
        <p:spPr>
          <a:xfrm>
            <a:off x="6716110" y="3749040"/>
            <a:ext cx="29260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D4A84B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+6.6%</a:t>
            </a:r>
            <a:endParaRPr lang="en-US" sz="2600" dirty="0"/>
          </a:p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Q4 2025 avg rate increase (CIAB)</a:t>
            </a:r>
            <a:endParaRPr lang="en-US" sz="3200" dirty="0"/>
          </a:p>
        </p:txBody>
      </p:sp>
      <p:sp>
        <p:nvSpPr>
          <p:cNvPr id="10" name="Shape 6">
            <a:extLst>
              <a:ext uri="{FF2B5EF4-FFF2-40B4-BE49-F238E27FC236}">
                <a16:creationId xmlns:a16="http://schemas.microsoft.com/office/drawing/2014/main" id="{F5D0E433-3D3E-0893-1C66-1C0425B3ABB3}"/>
              </a:ext>
            </a:extLst>
          </p:cNvPr>
          <p:cNvSpPr/>
          <p:nvPr/>
        </p:nvSpPr>
        <p:spPr>
          <a:xfrm>
            <a:off x="6533230" y="4846320"/>
            <a:ext cx="3291840" cy="960120"/>
          </a:xfrm>
          <a:prstGeom prst="roundRect">
            <a:avLst>
              <a:gd name="adj" fmla="val 14286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02A1B21F-E104-6C53-0160-63BE306092E4}"/>
              </a:ext>
            </a:extLst>
          </p:cNvPr>
          <p:cNvSpPr/>
          <p:nvPr/>
        </p:nvSpPr>
        <p:spPr>
          <a:xfrm>
            <a:off x="6716110" y="4892040"/>
            <a:ext cx="29260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944454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$4-5B</a:t>
            </a:r>
            <a:endParaRPr lang="en-US" sz="2600" dirty="0"/>
          </a:p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Estimated under-reserved (AM Best)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359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CFDFA-156C-5193-E0F4-A01B1CFD4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D085-25BA-A9B7-6A66-610F7619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 Compensation: Competitive &amp; Stable</a:t>
            </a: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845C5D71-1475-BF38-406A-E91749BE8610}"/>
              </a:ext>
            </a:extLst>
          </p:cNvPr>
          <p:cNvSpPr/>
          <p:nvPr/>
        </p:nvSpPr>
        <p:spPr>
          <a:xfrm>
            <a:off x="1478805" y="2523744"/>
            <a:ext cx="3931920" cy="3474720"/>
          </a:xfrm>
          <a:prstGeom prst="roundRect">
            <a:avLst>
              <a:gd name="adj" fmla="val 39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F134A98-6DD3-D8F7-C08A-CFE0CA80EAA8}"/>
              </a:ext>
            </a:extLst>
          </p:cNvPr>
          <p:cNvSpPr/>
          <p:nvPr/>
        </p:nvSpPr>
        <p:spPr>
          <a:xfrm>
            <a:off x="1661685" y="2615184"/>
            <a:ext cx="347472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0" b="1" dirty="0">
                <a:solidFill>
                  <a:srgbClr val="3D8B5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86%</a:t>
            </a:r>
            <a:endParaRPr lang="en-US" sz="5200" dirty="0"/>
          </a:p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Combined Loss Ratio</a:t>
            </a:r>
            <a:endParaRPr lang="en-US" sz="5200" dirty="0"/>
          </a:p>
          <a:p>
            <a:pPr marL="0" indent="0">
              <a:buNone/>
            </a:pPr>
            <a:r>
              <a:rPr lang="en-US" sz="11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Most profitable P&amp;C line</a:t>
            </a:r>
            <a:endParaRPr lang="en-US" sz="5200" dirty="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82399705-9E82-C906-3867-167BDA6F1B18}"/>
              </a:ext>
            </a:extLst>
          </p:cNvPr>
          <p:cNvSpPr/>
          <p:nvPr/>
        </p:nvSpPr>
        <p:spPr>
          <a:xfrm>
            <a:off x="1936005" y="4306824"/>
            <a:ext cx="3108960" cy="18288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3CA8767-D696-76B3-8306-616AE1A00E03}"/>
              </a:ext>
            </a:extLst>
          </p:cNvPr>
          <p:cNvSpPr/>
          <p:nvPr/>
        </p:nvSpPr>
        <p:spPr>
          <a:xfrm>
            <a:off x="1661685" y="4443984"/>
            <a:ext cx="347472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D4A84B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+8.7%</a:t>
            </a:r>
            <a:endParaRPr lang="en-US" sz="2800" dirty="0"/>
          </a:p>
          <a:p>
            <a:pPr marL="0" indent="0">
              <a:buNone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California Rate Increase</a:t>
            </a:r>
            <a:endParaRPr lang="en-US" sz="2800" dirty="0"/>
          </a:p>
          <a:p>
            <a:pPr marL="0" indent="0">
              <a:buNone/>
            </a:pPr>
            <a:r>
              <a:rPr lang="en-US" sz="10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since 2015</a:t>
            </a:r>
            <a:endParaRPr lang="en-US" sz="280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5268EDE7-915A-9CE5-D748-5AECB594D246}"/>
              </a:ext>
            </a:extLst>
          </p:cNvPr>
          <p:cNvSpPr/>
          <p:nvPr/>
        </p:nvSpPr>
        <p:spPr>
          <a:xfrm>
            <a:off x="5776485" y="2523744"/>
            <a:ext cx="3931920" cy="3474720"/>
          </a:xfrm>
          <a:prstGeom prst="roundRect">
            <a:avLst>
              <a:gd name="adj" fmla="val 3947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F3EC7955-4252-0C02-C72E-A5BED21C6D48}"/>
              </a:ext>
            </a:extLst>
          </p:cNvPr>
          <p:cNvSpPr/>
          <p:nvPr/>
        </p:nvSpPr>
        <p:spPr>
          <a:xfrm>
            <a:off x="5959365" y="2615184"/>
            <a:ext cx="3566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Key Dynamics</a:t>
            </a:r>
            <a:endParaRPr lang="en-US" sz="16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D5D9793E-8A9D-B327-4BA5-2968C9F38333}"/>
              </a:ext>
            </a:extLst>
          </p:cNvPr>
          <p:cNvSpPr/>
          <p:nvPr/>
        </p:nvSpPr>
        <p:spPr>
          <a:xfrm>
            <a:off x="5959365" y="3118104"/>
            <a:ext cx="35661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400"/>
              </a:lnSpc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Strong carrier appetite and aggressive competition keep rates flat to declining</a:t>
            </a:r>
            <a:endParaRPr lang="en-US" sz="11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4F080EEB-EC12-A045-C595-F9A7BA02B3B3}"/>
              </a:ext>
            </a:extLst>
          </p:cNvPr>
          <p:cNvSpPr/>
          <p:nvPr/>
        </p:nvSpPr>
        <p:spPr>
          <a:xfrm>
            <a:off x="5959365" y="3776472"/>
            <a:ext cx="35661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400"/>
              </a:lnSpc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Cumulative trauma claims emerging as cost concern, especially in California</a:t>
            </a:r>
            <a:endParaRPr lang="en-US" sz="11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1CE00811-60D0-6841-CA71-C8776BD9CE0F}"/>
              </a:ext>
            </a:extLst>
          </p:cNvPr>
          <p:cNvSpPr/>
          <p:nvPr/>
        </p:nvSpPr>
        <p:spPr>
          <a:xfrm>
            <a:off x="5959365" y="4434840"/>
            <a:ext cx="35661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400"/>
              </a:lnSpc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Favorable reserve development averaging ~$6B annually over past 8 years</a:t>
            </a:r>
            <a:endParaRPr lang="en-US" sz="11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63EA532F-288A-EFF5-1BA2-64139D1F4061}"/>
              </a:ext>
            </a:extLst>
          </p:cNvPr>
          <p:cNvSpPr/>
          <p:nvPr/>
        </p:nvSpPr>
        <p:spPr>
          <a:xfrm>
            <a:off x="5959365" y="5093208"/>
            <a:ext cx="35661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400"/>
              </a:lnSpc>
              <a:buNone/>
            </a:pPr>
            <a:r>
              <a:rPr lang="en-US" sz="11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Premium rate decreases continue outside CA; 0% composite nationally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0951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53FAD-94CC-0AEB-E9D2-548A1BA09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D0BD-A386-F889-B61A-A1542956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Cycle Evolution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BF97399-5BC2-E44B-73E5-E81338B70BEB}"/>
              </a:ext>
            </a:extLst>
          </p:cNvPr>
          <p:cNvSpPr/>
          <p:nvPr/>
        </p:nvSpPr>
        <p:spPr>
          <a:xfrm>
            <a:off x="1170432" y="2598158"/>
            <a:ext cx="4092097" cy="3200400"/>
          </a:xfrm>
          <a:prstGeom prst="roundRect">
            <a:avLst>
              <a:gd name="adj" fmla="val 4286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AF76BAC-033B-015C-0A2B-8FE96F7C125C}"/>
              </a:ext>
            </a:extLst>
          </p:cNvPr>
          <p:cNvSpPr/>
          <p:nvPr/>
        </p:nvSpPr>
        <p:spPr>
          <a:xfrm>
            <a:off x="1402080" y="2659475"/>
            <a:ext cx="32918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2019-2024</a:t>
            </a:r>
            <a:endParaRPr lang="en-US" sz="2600" dirty="0"/>
          </a:p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Extended Hard Market</a:t>
            </a:r>
            <a:endParaRPr lang="en-US" sz="2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09FE959-AA58-090A-394D-5B565F9819FD}"/>
              </a:ext>
            </a:extLst>
          </p:cNvPr>
          <p:cNvSpPr/>
          <p:nvPr/>
        </p:nvSpPr>
        <p:spPr>
          <a:xfrm flipV="1">
            <a:off x="1402080" y="3622284"/>
            <a:ext cx="3494689" cy="9144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13576C6-A770-CFEC-993F-04593EDD265D}"/>
              </a:ext>
            </a:extLst>
          </p:cNvPr>
          <p:cNvSpPr/>
          <p:nvPr/>
        </p:nvSpPr>
        <p:spPr>
          <a:xfrm>
            <a:off x="1402080" y="3741158"/>
            <a:ext cx="3677569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Multi-line rate increases across all segments</a:t>
            </a: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B5A5035E-7DFC-7D5E-5911-E4DDD30AFDAC}"/>
              </a:ext>
            </a:extLst>
          </p:cNvPr>
          <p:cNvSpPr/>
          <p:nvPr/>
        </p:nvSpPr>
        <p:spPr>
          <a:xfrm>
            <a:off x="1402080" y="4216646"/>
            <a:ext cx="3677569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Property rates up 25-60% at peak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F4A3953-AD55-07AE-A5CA-6D7F7EB87F39}"/>
              </a:ext>
            </a:extLst>
          </p:cNvPr>
          <p:cNvSpPr/>
          <p:nvPr/>
        </p:nvSpPr>
        <p:spPr>
          <a:xfrm>
            <a:off x="1402080" y="4692134"/>
            <a:ext cx="3677569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Coverage restrictions and capacity reductions</a:t>
            </a: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1541C36D-DB8E-A060-657E-128F903E990E}"/>
              </a:ext>
            </a:extLst>
          </p:cNvPr>
          <p:cNvSpPr/>
          <p:nvPr/>
        </p:nvSpPr>
        <p:spPr>
          <a:xfrm>
            <a:off x="1402080" y="5167622"/>
            <a:ext cx="3677569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Insured risk retention forced higher</a:t>
            </a:r>
            <a:endParaRPr lang="en-US" sz="13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9E6A4E8-8C6C-27D8-5C52-B35BB86F131B}"/>
              </a:ext>
            </a:extLst>
          </p:cNvPr>
          <p:cNvSpPr/>
          <p:nvPr/>
        </p:nvSpPr>
        <p:spPr>
          <a:xfrm>
            <a:off x="5152801" y="3878318"/>
            <a:ext cx="10972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36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E806BE82-64B2-D888-D96D-9EB446F2BE33}"/>
              </a:ext>
            </a:extLst>
          </p:cNvPr>
          <p:cNvSpPr/>
          <p:nvPr/>
        </p:nvSpPr>
        <p:spPr>
          <a:xfrm>
            <a:off x="6176928" y="2598158"/>
            <a:ext cx="4092097" cy="3200400"/>
          </a:xfrm>
          <a:prstGeom prst="roundRect">
            <a:avLst>
              <a:gd name="adj" fmla="val 4286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B41606BA-23B7-2A16-C75F-023D35D01CFF}"/>
              </a:ext>
            </a:extLst>
          </p:cNvPr>
          <p:cNvSpPr/>
          <p:nvPr/>
        </p:nvSpPr>
        <p:spPr>
          <a:xfrm>
            <a:off x="6359809" y="2689598"/>
            <a:ext cx="32918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2026</a:t>
            </a:r>
            <a:endParaRPr lang="en-US" sz="2600" dirty="0"/>
          </a:p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Divergent Transition</a:t>
            </a:r>
            <a:endParaRPr lang="en-US" sz="26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F171180D-D8CA-9E5E-290C-EDE774922E33}"/>
              </a:ext>
            </a:extLst>
          </p:cNvPr>
          <p:cNvSpPr/>
          <p:nvPr/>
        </p:nvSpPr>
        <p:spPr>
          <a:xfrm>
            <a:off x="6451249" y="3741158"/>
            <a:ext cx="32004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Property softening with record capacity</a:t>
            </a:r>
            <a:endParaRPr lang="en-US" sz="13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175C3F2A-8573-3460-9D58-7252EE0AE47A}"/>
              </a:ext>
            </a:extLst>
          </p:cNvPr>
          <p:cNvSpPr/>
          <p:nvPr/>
        </p:nvSpPr>
        <p:spPr>
          <a:xfrm>
            <a:off x="6451249" y="4216646"/>
            <a:ext cx="32004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GL/Auto pressured by social inflation</a:t>
            </a:r>
            <a:endParaRPr lang="en-US" sz="13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764B765A-C131-2BB5-F5CA-5C0720BF2B96}"/>
              </a:ext>
            </a:extLst>
          </p:cNvPr>
          <p:cNvSpPr/>
          <p:nvPr/>
        </p:nvSpPr>
        <p:spPr>
          <a:xfrm>
            <a:off x="6451249" y="4692134"/>
            <a:ext cx="32004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Line-by-line divergence, not uniform cycle</a:t>
            </a: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86872CC9-1E46-F885-E15D-769D5CCB938A}"/>
              </a:ext>
            </a:extLst>
          </p:cNvPr>
          <p:cNvSpPr/>
          <p:nvPr/>
        </p:nvSpPr>
        <p:spPr>
          <a:xfrm>
            <a:off x="6451248" y="5167622"/>
            <a:ext cx="3570575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 Window for captive formation at favorable pricing</a:t>
            </a:r>
            <a:endParaRPr lang="en-US" sz="13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7777C35B-59F4-1C06-ADF9-EBAEA51731FA}"/>
              </a:ext>
            </a:extLst>
          </p:cNvPr>
          <p:cNvSpPr/>
          <p:nvPr/>
        </p:nvSpPr>
        <p:spPr>
          <a:xfrm>
            <a:off x="1604929" y="5935718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D4A8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bifurcated market creates unique strategic opportunities for captive structures</a:t>
            </a:r>
            <a:endParaRPr lang="en-US" sz="1400" dirty="0"/>
          </a:p>
        </p:txBody>
      </p:sp>
      <p:sp>
        <p:nvSpPr>
          <p:cNvPr id="19" name="Shape 3">
            <a:extLst>
              <a:ext uri="{FF2B5EF4-FFF2-40B4-BE49-F238E27FC236}">
                <a16:creationId xmlns:a16="http://schemas.microsoft.com/office/drawing/2014/main" id="{682C3805-A066-D301-5633-201E6F582B1A}"/>
              </a:ext>
            </a:extLst>
          </p:cNvPr>
          <p:cNvSpPr/>
          <p:nvPr/>
        </p:nvSpPr>
        <p:spPr>
          <a:xfrm flipV="1">
            <a:off x="6448884" y="3608569"/>
            <a:ext cx="3494689" cy="9144"/>
          </a:xfrm>
          <a:prstGeom prst="rect">
            <a:avLst/>
          </a:prstGeom>
          <a:solidFill>
            <a:srgbClr val="2A3E66"/>
          </a:solidFill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7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13A66E-5DE3-F0B4-63C1-0460C8684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CD05-D04A-7FFE-5D81-C15A0717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Captive Value in Any Market Cycle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06FE28C-B568-8AFF-CEA2-457EADD46440}"/>
              </a:ext>
            </a:extLst>
          </p:cNvPr>
          <p:cNvSpPr/>
          <p:nvPr/>
        </p:nvSpPr>
        <p:spPr>
          <a:xfrm>
            <a:off x="1680604" y="2376686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7BCAF0C-27A4-05E2-3664-4C97B49C2102}"/>
              </a:ext>
            </a:extLst>
          </p:cNvPr>
          <p:cNvSpPr/>
          <p:nvPr/>
        </p:nvSpPr>
        <p:spPr>
          <a:xfrm>
            <a:off x="1909204" y="2559566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Premium Stability</a:t>
            </a:r>
            <a:endParaRPr lang="en-US" sz="16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DDF9959-A587-E63D-B0E9-9E35E5C00CCE}"/>
              </a:ext>
            </a:extLst>
          </p:cNvPr>
          <p:cNvSpPr/>
          <p:nvPr/>
        </p:nvSpPr>
        <p:spPr>
          <a:xfrm>
            <a:off x="1909204" y="2925326"/>
            <a:ext cx="3429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Retained risk pricing insulates against hard market spikes of +25% to +60%. Your cost structure reflects your own loss experience, not market panic.</a:t>
            </a:r>
            <a:endParaRPr lang="en-US" sz="13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57201E49-659E-7DE5-96D1-A5B7498F189D}"/>
              </a:ext>
            </a:extLst>
          </p:cNvPr>
          <p:cNvSpPr/>
          <p:nvPr/>
        </p:nvSpPr>
        <p:spPr>
          <a:xfrm>
            <a:off x="5841124" y="2376686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FBF5CBF4-75E5-C318-307C-A615B2C9FE6A}"/>
              </a:ext>
            </a:extLst>
          </p:cNvPr>
          <p:cNvSpPr/>
          <p:nvPr/>
        </p:nvSpPr>
        <p:spPr>
          <a:xfrm>
            <a:off x="6069724" y="2559566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Surplus Accumulation</a:t>
            </a:r>
            <a:endParaRPr lang="en-US" sz="16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D5FB43C-CAD6-70E5-3998-F46CBA5AC89C}"/>
              </a:ext>
            </a:extLst>
          </p:cNvPr>
          <p:cNvSpPr/>
          <p:nvPr/>
        </p:nvSpPr>
        <p:spPr>
          <a:xfrm>
            <a:off x="6069724" y="2925326"/>
            <a:ext cx="3429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 markets let captives build reserves at reduced reinsurance costs. This war chest funds loss years and reduces dependence on volatile commercial capacity.</a:t>
            </a:r>
            <a:endParaRPr lang="en-US" sz="13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56858590-5F30-DFA4-4D0F-2AA00F68126C}"/>
              </a:ext>
            </a:extLst>
          </p:cNvPr>
          <p:cNvSpPr/>
          <p:nvPr/>
        </p:nvSpPr>
        <p:spPr>
          <a:xfrm>
            <a:off x="1680604" y="4342646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6AF6CDC-D4BD-03B5-5594-0D3E78C8EF6E}"/>
              </a:ext>
            </a:extLst>
          </p:cNvPr>
          <p:cNvSpPr/>
          <p:nvPr/>
        </p:nvSpPr>
        <p:spPr>
          <a:xfrm>
            <a:off x="1909204" y="4525526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Underwriting Control</a:t>
            </a:r>
            <a:endParaRPr lang="en-US" sz="16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78782759-24BB-FEBF-0263-1E44F1A633BE}"/>
              </a:ext>
            </a:extLst>
          </p:cNvPr>
          <p:cNvSpPr/>
          <p:nvPr/>
        </p:nvSpPr>
        <p:spPr>
          <a:xfrm>
            <a:off x="1909204" y="4891286"/>
            <a:ext cx="3429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Challenge market pricing with actuarially defensible premiums, not arbitrary carrier pricing designed to increase profitability to the carrier regardless of your loss experience.</a:t>
            </a:r>
            <a:endParaRPr lang="en-US" sz="13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EA032B4B-2BEE-CD4D-6DD5-E4DDDE49A296}"/>
              </a:ext>
            </a:extLst>
          </p:cNvPr>
          <p:cNvSpPr/>
          <p:nvPr/>
        </p:nvSpPr>
        <p:spPr>
          <a:xfrm>
            <a:off x="5841124" y="4342646"/>
            <a:ext cx="3886200" cy="1691640"/>
          </a:xfrm>
          <a:prstGeom prst="roundRect">
            <a:avLst>
              <a:gd name="adj" fmla="val 8108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9E7C1E0B-8DDB-4D48-DFDB-F4D4D6D30D42}"/>
              </a:ext>
            </a:extLst>
          </p:cNvPr>
          <p:cNvSpPr/>
          <p:nvPr/>
        </p:nvSpPr>
        <p:spPr>
          <a:xfrm>
            <a:off x="6069724" y="4525526"/>
            <a:ext cx="3429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Coverage Continuity</a:t>
            </a:r>
            <a:endParaRPr lang="en-US" sz="16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BA401651-E530-E631-F01F-0BA1C789901B}"/>
              </a:ext>
            </a:extLst>
          </p:cNvPr>
          <p:cNvSpPr/>
          <p:nvPr/>
        </p:nvSpPr>
        <p:spPr>
          <a:xfrm>
            <a:off x="6069724" y="4891286"/>
            <a:ext cx="34290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600"/>
              </a:lnSpc>
              <a:buNone/>
            </a:pPr>
            <a:r>
              <a:rPr lang="en-US" sz="1300" dirty="0">
                <a:solidFill>
                  <a:srgbClr val="E8EAF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Maintain continuous coverage through cycle volatility and access reinsurance markets directly.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47843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167C34-68B8-2381-A49D-03955A2BC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79EF-3570-5D2B-536A-5EB7C5AD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12" y="1252176"/>
            <a:ext cx="11079996" cy="11308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Soft Market Captive Advantage</a:t>
            </a:r>
            <a:br>
              <a:rPr lang="en-US" b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300" b="1" i="1" dirty="0">
                <a:solidFill>
                  <a:srgbClr val="A23F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forming a captive during a soft market is a strategic move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952497E3-A7D0-B8C8-D5F9-C4A429415F95}"/>
              </a:ext>
            </a:extLst>
          </p:cNvPr>
          <p:cNvSpPr/>
          <p:nvPr/>
        </p:nvSpPr>
        <p:spPr>
          <a:xfrm>
            <a:off x="1384213" y="2468880"/>
            <a:ext cx="8229600" cy="822960"/>
          </a:xfrm>
          <a:prstGeom prst="roundRect">
            <a:avLst>
              <a:gd name="adj" fmla="val 18750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2583E961-8724-DA49-F8D7-42B470F85C81}"/>
              </a:ext>
            </a:extLst>
          </p:cNvPr>
          <p:cNvSpPr/>
          <p:nvPr/>
        </p:nvSpPr>
        <p:spPr>
          <a:xfrm>
            <a:off x="1567093" y="2514600"/>
            <a:ext cx="548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01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019D38A-E521-A29B-067B-DA7DC8C6BB8A}"/>
              </a:ext>
            </a:extLst>
          </p:cNvPr>
          <p:cNvSpPr/>
          <p:nvPr/>
        </p:nvSpPr>
        <p:spPr>
          <a:xfrm>
            <a:off x="2207173" y="2544064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Lower Reinsurance Costs</a:t>
            </a:r>
            <a:endParaRPr lang="en-US" sz="1400" dirty="0"/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D33E2F8E-128A-E7E9-57D5-9DE80C32E916}"/>
              </a:ext>
            </a:extLst>
          </p:cNvPr>
          <p:cNvSpPr/>
          <p:nvPr/>
        </p:nvSpPr>
        <p:spPr>
          <a:xfrm>
            <a:off x="2207173" y="2813050"/>
            <a:ext cx="725381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Reinsurance pricing has declined for two consecutive years. Formation costs are significantly lower when rates are down 5-20%.</a:t>
            </a:r>
            <a:endParaRPr lang="en-US" sz="1300" dirty="0"/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29CAA5B0-36CC-C490-3C42-F7D7508146BC}"/>
              </a:ext>
            </a:extLst>
          </p:cNvPr>
          <p:cNvSpPr/>
          <p:nvPr/>
        </p:nvSpPr>
        <p:spPr>
          <a:xfrm>
            <a:off x="1384213" y="3390392"/>
            <a:ext cx="8229600" cy="822960"/>
          </a:xfrm>
          <a:prstGeom prst="roundRect">
            <a:avLst>
              <a:gd name="adj" fmla="val 18750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5892ADFE-13B3-BB53-F23D-26B37BFEA013}"/>
              </a:ext>
            </a:extLst>
          </p:cNvPr>
          <p:cNvSpPr/>
          <p:nvPr/>
        </p:nvSpPr>
        <p:spPr>
          <a:xfrm>
            <a:off x="1567093" y="3517392"/>
            <a:ext cx="548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02</a:t>
            </a:r>
            <a:endParaRPr lang="en-US" sz="2200" dirty="0"/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438C7EB1-BD81-13D9-4B0F-49182FD36C70}"/>
              </a:ext>
            </a:extLst>
          </p:cNvPr>
          <p:cNvSpPr/>
          <p:nvPr/>
        </p:nvSpPr>
        <p:spPr>
          <a:xfrm>
            <a:off x="2207173" y="3491484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Accelerated Surplus</a:t>
            </a:r>
            <a:endParaRPr lang="en-US" sz="1400" dirty="0"/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B54968C6-7564-FCF9-C3B5-6C753EC1E1F5}"/>
              </a:ext>
            </a:extLst>
          </p:cNvPr>
          <p:cNvSpPr/>
          <p:nvPr/>
        </p:nvSpPr>
        <p:spPr>
          <a:xfrm>
            <a:off x="2207173" y="3768580"/>
            <a:ext cx="725381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Favorable loss years in soft markets generate surplus faster. This capital becomes your buffer when the market inevitably hardens.</a:t>
            </a:r>
            <a:endParaRPr lang="en-US" sz="1300" dirty="0"/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031B55A0-FC3B-3076-3413-50231602EC63}"/>
              </a:ext>
            </a:extLst>
          </p:cNvPr>
          <p:cNvSpPr/>
          <p:nvPr/>
        </p:nvSpPr>
        <p:spPr>
          <a:xfrm>
            <a:off x="1384213" y="4311904"/>
            <a:ext cx="8229600" cy="822960"/>
          </a:xfrm>
          <a:prstGeom prst="roundRect">
            <a:avLst>
              <a:gd name="adj" fmla="val 18750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D3BE094A-7E96-3C5A-B778-BA873DE3CEC5}"/>
              </a:ext>
            </a:extLst>
          </p:cNvPr>
          <p:cNvSpPr/>
          <p:nvPr/>
        </p:nvSpPr>
        <p:spPr>
          <a:xfrm>
            <a:off x="1567093" y="4349496"/>
            <a:ext cx="548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03</a:t>
            </a:r>
            <a:endParaRPr lang="en-US" sz="2200" dirty="0"/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4A01D143-847C-FBC4-D74D-C12CE1F9DAD2}"/>
              </a:ext>
            </a:extLst>
          </p:cNvPr>
          <p:cNvSpPr/>
          <p:nvPr/>
        </p:nvSpPr>
        <p:spPr>
          <a:xfrm>
            <a:off x="2207173" y="4367784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Competitive Positioning</a:t>
            </a:r>
            <a:endParaRPr lang="en-US" sz="1400" dirty="0"/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554CA30D-02E4-A0F3-CB23-654EF0B79A9D}"/>
              </a:ext>
            </a:extLst>
          </p:cNvPr>
          <p:cNvSpPr/>
          <p:nvPr/>
        </p:nvSpPr>
        <p:spPr>
          <a:xfrm>
            <a:off x="2207173" y="4669536"/>
            <a:ext cx="725381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3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Commercial savings offset formation costs. Lower rates mean capital earmarked for premiums can fund captive capitalization. </a:t>
            </a:r>
            <a:endParaRPr lang="en-US" sz="1300" dirty="0"/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EB71FFE3-3C74-83AB-5144-58F5654E5F59}"/>
              </a:ext>
            </a:extLst>
          </p:cNvPr>
          <p:cNvSpPr/>
          <p:nvPr/>
        </p:nvSpPr>
        <p:spPr>
          <a:xfrm>
            <a:off x="1384213" y="5233416"/>
            <a:ext cx="8229600" cy="822960"/>
          </a:xfrm>
          <a:prstGeom prst="roundRect">
            <a:avLst>
              <a:gd name="adj" fmla="val 18750"/>
            </a:avLst>
          </a:prstGeom>
          <a:solidFill>
            <a:srgbClr val="12224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9417FDD9-5BE2-1A8E-A608-EBC8B685C46A}"/>
              </a:ext>
            </a:extLst>
          </p:cNvPr>
          <p:cNvSpPr/>
          <p:nvPr/>
        </p:nvSpPr>
        <p:spPr>
          <a:xfrm>
            <a:off x="1567093" y="5279136"/>
            <a:ext cx="548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04</a:t>
            </a:r>
            <a:endParaRPr lang="en-US" sz="2200" dirty="0"/>
          </a:p>
        </p:txBody>
      </p:sp>
      <p:sp>
        <p:nvSpPr>
          <p:cNvPr id="17" name="Text 16">
            <a:extLst>
              <a:ext uri="{FF2B5EF4-FFF2-40B4-BE49-F238E27FC236}">
                <a16:creationId xmlns:a16="http://schemas.microsoft.com/office/drawing/2014/main" id="{67536765-BB0A-36D3-3F29-347B5D851EA8}"/>
              </a:ext>
            </a:extLst>
          </p:cNvPr>
          <p:cNvSpPr/>
          <p:nvPr/>
        </p:nvSpPr>
        <p:spPr>
          <a:xfrm>
            <a:off x="2207173" y="5297424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Next Hard Market Ready</a:t>
            </a:r>
            <a:endParaRPr lang="en-US" sz="1400" dirty="0"/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199C23A7-72E3-0758-0C08-6893330D5E9B}"/>
              </a:ext>
            </a:extLst>
          </p:cNvPr>
          <p:cNvSpPr/>
          <p:nvPr/>
        </p:nvSpPr>
        <p:spPr>
          <a:xfrm>
            <a:off x="2207172" y="5530596"/>
            <a:ext cx="7253819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8A99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Captives formed during soft markets are fully capitalized and operational before the next correction; along with formed relationships with insurance &amp; reinsurance carriers. You're buying insurance against the cycle.</a:t>
            </a:r>
            <a:endParaRPr lang="en-US" sz="1300" dirty="0"/>
          </a:p>
        </p:txBody>
      </p:sp>
      <p:sp>
        <p:nvSpPr>
          <p:cNvPr id="19" name="Text 18">
            <a:extLst>
              <a:ext uri="{FF2B5EF4-FFF2-40B4-BE49-F238E27FC236}">
                <a16:creationId xmlns:a16="http://schemas.microsoft.com/office/drawing/2014/main" id="{364950DF-93D2-6C78-54F4-AB5F377F5036}"/>
              </a:ext>
            </a:extLst>
          </p:cNvPr>
          <p:cNvSpPr/>
          <p:nvPr/>
        </p:nvSpPr>
        <p:spPr>
          <a:xfrm>
            <a:off x="1384213" y="6138672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Source: </a:t>
            </a:r>
            <a:r>
              <a:rPr lang="en-US" sz="800" u="sng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WTW</a:t>
            </a:r>
            <a:r>
              <a:rPr lang="en-US" sz="800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800" u="sng" dirty="0">
                <a:solidFill>
                  <a:srgbClr val="6B7A94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Marsh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149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Metadata/LabelInfo.xml><?xml version="1.0" encoding="utf-8"?>
<clbl:labelList xmlns:clbl="http://schemas.microsoft.com/office/2020/mipLabelMetadata">
  <clbl:label id="{282bf684-df26-4858-acfe-97fadb7ff4a1}" enabled="1" method="Standard" siteId="{7f2a4710-29fa-4343-8422-e2cf0174c0ec}" removed="0"/>
  <clbl:label id="{feb377dd-d111-479c-aad4-16202fbd2d50}" enabled="0" method="" siteId="{feb377dd-d111-479c-aad4-16202fbd2d5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1355</Words>
  <Application>Microsoft Office PowerPoint</Application>
  <PresentationFormat>Widescreen</PresentationFormat>
  <Paragraphs>238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Trebuchet MS</vt:lpstr>
      <vt:lpstr>Office Theme</vt:lpstr>
      <vt:lpstr>PowerPoint Presentation</vt:lpstr>
      <vt:lpstr>The Captive as a Strategic Asset</vt:lpstr>
      <vt:lpstr>2026 Insurance Market Landscape</vt:lpstr>
      <vt:lpstr>Commercial Property: Rate Changes 2019-2026</vt:lpstr>
      <vt:lpstr>Commercial Auto: Persistent Underwriting Losses</vt:lpstr>
      <vt:lpstr>Workers Compensation: Competitive &amp; Stable</vt:lpstr>
      <vt:lpstr>Market Cycle Evolution</vt:lpstr>
      <vt:lpstr>Captive Value in Any Market Cycle</vt:lpstr>
      <vt:lpstr>The Soft Market Captive Advantage Why forming a captive during a soft market is a strategic move</vt:lpstr>
      <vt:lpstr>Premium Volatility: Commercial vs. Captive</vt:lpstr>
      <vt:lpstr>Surplus Accumulation Strategy</vt:lpstr>
      <vt:lpstr>Actuarial Credibility &amp; Underwriting Control</vt:lpstr>
      <vt:lpstr>Exposure vs Experience Rating</vt:lpstr>
      <vt:lpstr>Credibility and Captive Fit</vt:lpstr>
      <vt:lpstr>Coverage &amp; Capacity Access</vt:lpstr>
      <vt:lpstr>Long-Term Capital &amp; Tax Efficiency</vt:lpstr>
      <vt:lpstr>Strategic Benefits Summary</vt:lpstr>
      <vt:lpstr>Implementation Considerations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keigh cox</dc:creator>
  <cp:lastModifiedBy>Martha Donato</cp:lastModifiedBy>
  <cp:revision>15</cp:revision>
  <dcterms:created xsi:type="dcterms:W3CDTF">2024-03-06T12:30:10Z</dcterms:created>
  <dcterms:modified xsi:type="dcterms:W3CDTF">2026-04-19T21:23:51Z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Confidential</vt:lpwstr>
  </property>
</Properties>
</file>