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9" r:id="rId14"/>
    <p:sldId id="266" r:id="rId15"/>
    <p:sldId id="267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F7A"/>
    <a:srgbClr val="A23F97"/>
    <a:srgbClr val="081D56"/>
    <a:srgbClr val="ED7033"/>
    <a:srgbClr val="468F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6197"/>
  </p:normalViewPr>
  <p:slideViewPr>
    <p:cSldViewPr snapToGrid="0" snapToObjects="1">
      <p:cViewPr varScale="1">
        <p:scale>
          <a:sx n="106" d="100"/>
          <a:sy n="106" d="100"/>
        </p:scale>
        <p:origin x="84" y="1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D3E3C3-204C-4FED-B67A-8F1F6E0E7DED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CD59CB-F20A-4454-A2AB-364EC467544B}">
      <dgm:prSet custT="1"/>
      <dgm:spPr>
        <a:noFill/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43815" tIns="29210" rIns="43815" bIns="29210" numCol="1" spcCol="1270" anchor="ctr" anchorCtr="0"/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gm:t>
    </dgm:pt>
    <dgm:pt modelId="{4F3864AB-BFD9-43A7-A909-6021FD733BC1}" type="parTrans" cxnId="{FA49C801-E74F-4861-AC75-DA6FFA398FD4}">
      <dgm:prSet/>
      <dgm:spPr/>
      <dgm:t>
        <a:bodyPr/>
        <a:lstStyle/>
        <a:p>
          <a:endParaRPr lang="en-US"/>
        </a:p>
      </dgm:t>
    </dgm:pt>
    <dgm:pt modelId="{D882CB05-AC32-44ED-AB19-CE30D953F576}" type="sibTrans" cxnId="{FA49C801-E74F-4861-AC75-DA6FFA398FD4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1AF96068-D9FD-4982-B7F4-A042DAE64DBB}">
      <dgm:prSet custT="1"/>
      <dgm:spPr>
        <a:ln>
          <a:solidFill>
            <a:schemeClr val="accent2"/>
          </a:solidFill>
        </a:ln>
      </dgm:spPr>
      <dgm:t>
        <a:bodyPr/>
        <a:lstStyle/>
        <a:p>
          <a:pPr>
            <a:buFontTx/>
            <a:buNone/>
          </a:pPr>
          <a:r>
            <a:rPr lang="en-US" sz="2000" b="1" dirty="0"/>
            <a:t>PROS:</a:t>
          </a:r>
        </a:p>
      </dgm:t>
    </dgm:pt>
    <dgm:pt modelId="{D444FEAC-8AED-40F0-B321-73B9725DC38A}" type="parTrans" cxnId="{74746E66-39F7-4E75-ADAB-BCFEA4BDD51A}">
      <dgm:prSet/>
      <dgm:spPr/>
      <dgm:t>
        <a:bodyPr/>
        <a:lstStyle/>
        <a:p>
          <a:endParaRPr lang="en-US"/>
        </a:p>
      </dgm:t>
    </dgm:pt>
    <dgm:pt modelId="{20C8A08B-F1F4-411A-9825-6B859A5903E5}" type="sibTrans" cxnId="{74746E66-39F7-4E75-ADAB-BCFEA4BDD51A}">
      <dgm:prSet/>
      <dgm:spPr/>
      <dgm:t>
        <a:bodyPr/>
        <a:lstStyle/>
        <a:p>
          <a:endParaRPr lang="en-US"/>
        </a:p>
      </dgm:t>
    </dgm:pt>
    <dgm:pt modelId="{E074B78B-2447-4AC4-92FA-C7DCDE081FF6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/>
            <a:t>Reinsurance Access</a:t>
          </a:r>
        </a:p>
      </dgm:t>
    </dgm:pt>
    <dgm:pt modelId="{35D2DFB2-63C1-46CB-8031-DD42C98F14ED}" type="parTrans" cxnId="{61C34ED0-323B-4E6B-BAEE-4AB47C196803}">
      <dgm:prSet/>
      <dgm:spPr/>
      <dgm:t>
        <a:bodyPr/>
        <a:lstStyle/>
        <a:p>
          <a:endParaRPr lang="en-US"/>
        </a:p>
      </dgm:t>
    </dgm:pt>
    <dgm:pt modelId="{B99C5769-9BDB-4909-9379-FFB56D7DF25C}" type="sibTrans" cxnId="{61C34ED0-323B-4E6B-BAEE-4AB47C196803}">
      <dgm:prSet/>
      <dgm:spPr/>
      <dgm:t>
        <a:bodyPr/>
        <a:lstStyle/>
        <a:p>
          <a:endParaRPr lang="en-US"/>
        </a:p>
      </dgm:t>
    </dgm:pt>
    <dgm:pt modelId="{45CE0CF5-2AB1-42B4-B310-EC931EDD3F2C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/>
            <a:t>Increased Retention</a:t>
          </a:r>
        </a:p>
      </dgm:t>
    </dgm:pt>
    <dgm:pt modelId="{7D160785-1E94-4CDB-830F-2A03192C597A}" type="parTrans" cxnId="{740101DC-D4FC-4C1D-84B4-CA37DED66CA0}">
      <dgm:prSet/>
      <dgm:spPr/>
      <dgm:t>
        <a:bodyPr/>
        <a:lstStyle/>
        <a:p>
          <a:endParaRPr lang="en-US"/>
        </a:p>
      </dgm:t>
    </dgm:pt>
    <dgm:pt modelId="{4613EC7D-EC42-4A26-B9D6-13E1A6265CD8}" type="sibTrans" cxnId="{740101DC-D4FC-4C1D-84B4-CA37DED66CA0}">
      <dgm:prSet/>
      <dgm:spPr/>
      <dgm:t>
        <a:bodyPr/>
        <a:lstStyle/>
        <a:p>
          <a:endParaRPr lang="en-US"/>
        </a:p>
      </dgm:t>
    </dgm:pt>
    <dgm:pt modelId="{3F5FD561-7151-4AAA-9FE1-01EA7C40B0EB}">
      <dgm:prSet custT="1"/>
      <dgm:spPr>
        <a:ln>
          <a:solidFill>
            <a:schemeClr val="accent2"/>
          </a:solidFill>
        </a:ln>
      </dgm:spPr>
      <dgm:t>
        <a:bodyPr/>
        <a:lstStyle/>
        <a:p>
          <a:pPr>
            <a:buFontTx/>
            <a:buNone/>
          </a:pPr>
          <a:r>
            <a:rPr lang="en-US" sz="2000" b="1" dirty="0"/>
            <a:t>CONS:</a:t>
          </a:r>
        </a:p>
      </dgm:t>
    </dgm:pt>
    <dgm:pt modelId="{69A673E4-DEF8-4CCE-B050-E97233926840}" type="parTrans" cxnId="{BDA750A8-15ED-43E0-8A7B-6E79E1FBC5E8}">
      <dgm:prSet/>
      <dgm:spPr/>
      <dgm:t>
        <a:bodyPr/>
        <a:lstStyle/>
        <a:p>
          <a:endParaRPr lang="en-US"/>
        </a:p>
      </dgm:t>
    </dgm:pt>
    <dgm:pt modelId="{BD5BF885-14FD-4303-9B7C-A46935B2D6BF}" type="sibTrans" cxnId="{BDA750A8-15ED-43E0-8A7B-6E79E1FBC5E8}">
      <dgm:prSet/>
      <dgm:spPr/>
      <dgm:t>
        <a:bodyPr/>
        <a:lstStyle/>
        <a:p>
          <a:endParaRPr lang="en-US"/>
        </a:p>
      </dgm:t>
    </dgm:pt>
    <dgm:pt modelId="{4D9AC560-4858-4697-AD12-EFE49C3067DD}">
      <dgm:prSet custT="1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1 Carrier Partner Option</a:t>
          </a:r>
        </a:p>
      </dgm:t>
    </dgm:pt>
    <dgm:pt modelId="{5052BE3B-C9F7-4630-8545-0BB947840718}" type="parTrans" cxnId="{A07DFB4F-DDE0-45BD-8425-8B8DABEB61D3}">
      <dgm:prSet/>
      <dgm:spPr/>
      <dgm:t>
        <a:bodyPr/>
        <a:lstStyle/>
        <a:p>
          <a:endParaRPr lang="en-US"/>
        </a:p>
      </dgm:t>
    </dgm:pt>
    <dgm:pt modelId="{0DF7C587-589F-40C2-B350-155B8EAC71CF}" type="sibTrans" cxnId="{A07DFB4F-DDE0-45BD-8425-8B8DABEB61D3}">
      <dgm:prSet/>
      <dgm:spPr/>
      <dgm:t>
        <a:bodyPr/>
        <a:lstStyle/>
        <a:p>
          <a:endParaRPr lang="en-US"/>
        </a:p>
      </dgm:t>
    </dgm:pt>
    <dgm:pt modelId="{5401BE3A-F44B-4402-AED3-C1598CAE97E4}">
      <dgm:prSet custT="1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Low Control</a:t>
          </a:r>
        </a:p>
      </dgm:t>
    </dgm:pt>
    <dgm:pt modelId="{5CE4BA3A-E963-4705-8F35-E304570CE343}" type="parTrans" cxnId="{5699AA0B-542D-43EA-9B9D-723F591A9BEA}">
      <dgm:prSet/>
      <dgm:spPr/>
      <dgm:t>
        <a:bodyPr/>
        <a:lstStyle/>
        <a:p>
          <a:endParaRPr lang="en-US"/>
        </a:p>
      </dgm:t>
    </dgm:pt>
    <dgm:pt modelId="{FEB8D51A-A2B0-4464-91F6-B705EAC06533}" type="sibTrans" cxnId="{5699AA0B-542D-43EA-9B9D-723F591A9BEA}">
      <dgm:prSet/>
      <dgm:spPr/>
      <dgm:t>
        <a:bodyPr/>
        <a:lstStyle/>
        <a:p>
          <a:endParaRPr lang="en-US"/>
        </a:p>
      </dgm:t>
    </dgm:pt>
    <dgm:pt modelId="{87C1FCD3-BA07-40AB-ADEA-2200086547CA}">
      <dgm:prSet custT="1"/>
      <dgm:spPr>
        <a:ln>
          <a:solidFill>
            <a:schemeClr val="accent6"/>
          </a:solidFill>
        </a:ln>
      </dgm:spPr>
      <dgm:t>
        <a:bodyPr/>
        <a:lstStyle/>
        <a:p>
          <a:pPr>
            <a:buFontTx/>
            <a:buNone/>
          </a:pPr>
          <a:r>
            <a:rPr lang="en-US" sz="2000" b="1" dirty="0"/>
            <a:t>PROS:</a:t>
          </a:r>
          <a:endParaRPr lang="en-US" sz="2000" dirty="0"/>
        </a:p>
      </dgm:t>
    </dgm:pt>
    <dgm:pt modelId="{9CC6CC48-16F6-4D68-BA28-4222B06568BA}" type="parTrans" cxnId="{AC170AA5-3CE9-4B98-B286-8D25581FA945}">
      <dgm:prSet/>
      <dgm:spPr/>
      <dgm:t>
        <a:bodyPr/>
        <a:lstStyle/>
        <a:p>
          <a:endParaRPr lang="en-US"/>
        </a:p>
      </dgm:t>
    </dgm:pt>
    <dgm:pt modelId="{2B927EB9-38B9-4793-8AC2-66E48A9134E0}" type="sibTrans" cxnId="{AC170AA5-3CE9-4B98-B286-8D25581FA945}">
      <dgm:prSet/>
      <dgm:spPr/>
      <dgm:t>
        <a:bodyPr/>
        <a:lstStyle/>
        <a:p>
          <a:endParaRPr lang="en-US"/>
        </a:p>
      </dgm:t>
    </dgm:pt>
    <dgm:pt modelId="{F6EDBDA4-6480-498B-982B-88896BCAABD6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2000" dirty="0"/>
            <a:t>Highest Control</a:t>
          </a:r>
        </a:p>
      </dgm:t>
    </dgm:pt>
    <dgm:pt modelId="{527D1F40-F79F-4474-A327-5CE41F1A781C}" type="parTrans" cxnId="{A39B36D3-1D4A-410F-8C5E-A35F7BE5026C}">
      <dgm:prSet/>
      <dgm:spPr/>
      <dgm:t>
        <a:bodyPr/>
        <a:lstStyle/>
        <a:p>
          <a:endParaRPr lang="en-US"/>
        </a:p>
      </dgm:t>
    </dgm:pt>
    <dgm:pt modelId="{A8D3C187-3FC6-4823-9A09-C3AB174DA571}" type="sibTrans" cxnId="{A39B36D3-1D4A-410F-8C5E-A35F7BE5026C}">
      <dgm:prSet/>
      <dgm:spPr/>
      <dgm:t>
        <a:bodyPr/>
        <a:lstStyle/>
        <a:p>
          <a:endParaRPr lang="en-US"/>
        </a:p>
      </dgm:t>
    </dgm:pt>
    <dgm:pt modelId="{94AB2799-A7F9-4AF9-9DEB-FD609D4337DE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2000" b="1" dirty="0"/>
            <a:t>CONS:</a:t>
          </a:r>
        </a:p>
      </dgm:t>
    </dgm:pt>
    <dgm:pt modelId="{8F97F96B-052B-45E7-BBC3-438B55A8BB11}" type="parTrans" cxnId="{69E9186A-6EEC-415D-A9AB-DD309DFB5E76}">
      <dgm:prSet/>
      <dgm:spPr/>
      <dgm:t>
        <a:bodyPr/>
        <a:lstStyle/>
        <a:p>
          <a:endParaRPr lang="en-US"/>
        </a:p>
      </dgm:t>
    </dgm:pt>
    <dgm:pt modelId="{2568C049-7537-42D1-878E-A1C96CEFB8EA}" type="sibTrans" cxnId="{69E9186A-6EEC-415D-A9AB-DD309DFB5E76}">
      <dgm:prSet/>
      <dgm:spPr/>
      <dgm:t>
        <a:bodyPr/>
        <a:lstStyle/>
        <a:p>
          <a:endParaRPr lang="en-US"/>
        </a:p>
      </dgm:t>
    </dgm:pt>
    <dgm:pt modelId="{8F213BBE-AAE2-43DB-BA4A-ADF3E461AD9F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2000" dirty="0"/>
            <a:t>Higher Cost to Operate</a:t>
          </a:r>
        </a:p>
      </dgm:t>
    </dgm:pt>
    <dgm:pt modelId="{D065948B-057F-4EC9-AB8E-9E36B8A7E70F}" type="parTrans" cxnId="{16AF9E04-BB74-40BB-97A1-172C7702789D}">
      <dgm:prSet/>
      <dgm:spPr/>
      <dgm:t>
        <a:bodyPr/>
        <a:lstStyle/>
        <a:p>
          <a:endParaRPr lang="en-US"/>
        </a:p>
      </dgm:t>
    </dgm:pt>
    <dgm:pt modelId="{B48A90B4-8FAB-4CAC-8551-19CD3DB40604}" type="sibTrans" cxnId="{16AF9E04-BB74-40BB-97A1-172C7702789D}">
      <dgm:prSet/>
      <dgm:spPr/>
      <dgm:t>
        <a:bodyPr/>
        <a:lstStyle/>
        <a:p>
          <a:endParaRPr lang="en-US"/>
        </a:p>
      </dgm:t>
    </dgm:pt>
    <dgm:pt modelId="{4A32A606-27CD-4197-B2AB-258B4448A78A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2000" dirty="0"/>
            <a:t>More Lines of Business</a:t>
          </a:r>
        </a:p>
      </dgm:t>
    </dgm:pt>
    <dgm:pt modelId="{3A9234D6-4537-407D-9D44-E9F9645D0BF3}" type="parTrans" cxnId="{0D1D2E94-5D73-43A5-84B6-A291141AFC87}">
      <dgm:prSet/>
      <dgm:spPr/>
      <dgm:t>
        <a:bodyPr/>
        <a:lstStyle/>
        <a:p>
          <a:endParaRPr lang="en-US"/>
        </a:p>
      </dgm:t>
    </dgm:pt>
    <dgm:pt modelId="{81FCC986-3A1A-43ED-B84C-D40D8E2FB7F2}" type="sibTrans" cxnId="{0D1D2E94-5D73-43A5-84B6-A291141AFC87}">
      <dgm:prSet/>
      <dgm:spPr/>
      <dgm:t>
        <a:bodyPr/>
        <a:lstStyle/>
        <a:p>
          <a:endParaRPr lang="en-US"/>
        </a:p>
      </dgm:t>
    </dgm:pt>
    <dgm:pt modelId="{B1588C69-AD82-4B59-B9F7-5AA2AF20078D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2000" dirty="0"/>
            <a:t>Ability to Scale w/ Cells</a:t>
          </a:r>
        </a:p>
      </dgm:t>
    </dgm:pt>
    <dgm:pt modelId="{8C808711-9F49-40C2-841A-651339FBD7B9}" type="parTrans" cxnId="{B474A8F9-784D-45D1-B1CF-6B6997E3DE8A}">
      <dgm:prSet/>
      <dgm:spPr/>
      <dgm:t>
        <a:bodyPr/>
        <a:lstStyle/>
        <a:p>
          <a:endParaRPr lang="en-US"/>
        </a:p>
      </dgm:t>
    </dgm:pt>
    <dgm:pt modelId="{DE45A607-2D12-4815-864A-C15E08D9F0FA}" type="sibTrans" cxnId="{B474A8F9-784D-45D1-B1CF-6B6997E3DE8A}">
      <dgm:prSet/>
      <dgm:spPr/>
      <dgm:t>
        <a:bodyPr/>
        <a:lstStyle/>
        <a:p>
          <a:endParaRPr lang="en-US"/>
        </a:p>
      </dgm:t>
    </dgm:pt>
    <dgm:pt modelId="{E25DAEC0-E216-420B-A65D-6AA96EBBDAA6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2000" dirty="0"/>
            <a:t>Tax Exempt Structure</a:t>
          </a:r>
        </a:p>
      </dgm:t>
    </dgm:pt>
    <dgm:pt modelId="{6C10D759-7D0A-45FC-B379-B0DF87F33634}" type="parTrans" cxnId="{60FA0FEB-9110-4AA9-AE64-061823905A36}">
      <dgm:prSet/>
      <dgm:spPr/>
      <dgm:t>
        <a:bodyPr/>
        <a:lstStyle/>
        <a:p>
          <a:endParaRPr lang="en-US"/>
        </a:p>
      </dgm:t>
    </dgm:pt>
    <dgm:pt modelId="{238C5F9C-3ECF-4CEB-A2D1-D06EF7484A7E}" type="sibTrans" cxnId="{60FA0FEB-9110-4AA9-AE64-061823905A36}">
      <dgm:prSet/>
      <dgm:spPr/>
      <dgm:t>
        <a:bodyPr/>
        <a:lstStyle/>
        <a:p>
          <a:endParaRPr lang="en-US"/>
        </a:p>
      </dgm:t>
    </dgm:pt>
    <dgm:pt modelId="{8B349455-3C5B-4542-8963-BB4E9F551797}">
      <dgm:prSet/>
      <dgm:spPr>
        <a:ln>
          <a:solidFill>
            <a:schemeClr val="accent4"/>
          </a:solidFill>
        </a:ln>
      </dgm:spPr>
      <dgm:t>
        <a:bodyPr/>
        <a:lstStyle/>
        <a:p>
          <a:pPr>
            <a:buFontTx/>
            <a:buNone/>
          </a:pPr>
          <a:r>
            <a:rPr lang="en-US" sz="2000" b="1" dirty="0"/>
            <a:t>PROS:</a:t>
          </a:r>
          <a:endParaRPr lang="en-US" sz="1600" dirty="0"/>
        </a:p>
      </dgm:t>
    </dgm:pt>
    <dgm:pt modelId="{FAFE18A1-7CBF-4BB3-B5FC-1D60CBE8E979}" type="sibTrans" cxnId="{E9670F48-20C6-45E7-B9E9-FA5F4AB792B4}">
      <dgm:prSet/>
      <dgm:spPr/>
      <dgm:t>
        <a:bodyPr/>
        <a:lstStyle/>
        <a:p>
          <a:endParaRPr lang="en-US"/>
        </a:p>
      </dgm:t>
    </dgm:pt>
    <dgm:pt modelId="{7FB9BCC2-D984-49D8-A413-D335CB54F1D8}" type="parTrans" cxnId="{E9670F48-20C6-45E7-B9E9-FA5F4AB792B4}">
      <dgm:prSet/>
      <dgm:spPr/>
      <dgm:t>
        <a:bodyPr/>
        <a:lstStyle/>
        <a:p>
          <a:endParaRPr lang="en-US"/>
        </a:p>
      </dgm:t>
    </dgm:pt>
    <dgm:pt modelId="{3DC3ADD4-2947-4C9B-A6BC-C260C6C90108}">
      <dgm:prSet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2000" dirty="0"/>
            <a:t>Increased Retention</a:t>
          </a:r>
        </a:p>
      </dgm:t>
    </dgm:pt>
    <dgm:pt modelId="{4ED37FC2-440E-4CDF-96E0-358223DDD8A8}" type="sibTrans" cxnId="{041137A4-00F5-4B95-9822-EFD9AA40EEEC}">
      <dgm:prSet/>
      <dgm:spPr/>
      <dgm:t>
        <a:bodyPr/>
        <a:lstStyle/>
        <a:p>
          <a:endParaRPr lang="en-US"/>
        </a:p>
      </dgm:t>
    </dgm:pt>
    <dgm:pt modelId="{8A845DFD-5361-4364-B27A-F5CF37137DA8}" type="parTrans" cxnId="{041137A4-00F5-4B95-9822-EFD9AA40EEEC}">
      <dgm:prSet/>
      <dgm:spPr/>
      <dgm:t>
        <a:bodyPr/>
        <a:lstStyle/>
        <a:p>
          <a:endParaRPr lang="en-US"/>
        </a:p>
      </dgm:t>
    </dgm:pt>
    <dgm:pt modelId="{9AC4D6F4-1330-45A4-BCFE-5A4EF1C93676}">
      <dgm:prSet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2000" dirty="0"/>
            <a:t>Reinsurance Access</a:t>
          </a:r>
        </a:p>
      </dgm:t>
    </dgm:pt>
    <dgm:pt modelId="{03E9A5A2-E36E-4BCD-BACD-36A3F294B33C}" type="sibTrans" cxnId="{7860FF98-581F-47D0-8785-767CB14466FF}">
      <dgm:prSet/>
      <dgm:spPr/>
      <dgm:t>
        <a:bodyPr/>
        <a:lstStyle/>
        <a:p>
          <a:endParaRPr lang="en-US"/>
        </a:p>
      </dgm:t>
    </dgm:pt>
    <dgm:pt modelId="{E14AFBE1-C7D2-430A-8AC9-A95E81F7A2C9}" type="parTrans" cxnId="{7860FF98-581F-47D0-8785-767CB14466FF}">
      <dgm:prSet/>
      <dgm:spPr/>
      <dgm:t>
        <a:bodyPr/>
        <a:lstStyle/>
        <a:p>
          <a:endParaRPr lang="en-US"/>
        </a:p>
      </dgm:t>
    </dgm:pt>
    <dgm:pt modelId="{BCE9F9E7-0A8B-4AF8-BB23-03CFBD531CA5}">
      <dgm:prSet custT="1"/>
      <dgm:spPr>
        <a:ln>
          <a:solidFill>
            <a:schemeClr val="accent4"/>
          </a:solidFill>
        </a:ln>
      </dgm:spPr>
      <dgm:t>
        <a:bodyPr/>
        <a:lstStyle/>
        <a:p>
          <a:r>
            <a:rPr lang="en-US" sz="2000" dirty="0"/>
            <a:t>Carrier Partner Options</a:t>
          </a:r>
        </a:p>
      </dgm:t>
    </dgm:pt>
    <dgm:pt modelId="{0AA61ED1-008A-4229-AD4B-ECDAB3522646}" type="sibTrans" cxnId="{168834A7-8E23-41C2-A975-80FB2A54FC2E}">
      <dgm:prSet/>
      <dgm:spPr/>
      <dgm:t>
        <a:bodyPr/>
        <a:lstStyle/>
        <a:p>
          <a:endParaRPr lang="en-US"/>
        </a:p>
      </dgm:t>
    </dgm:pt>
    <dgm:pt modelId="{D3B7D529-BBB7-4C02-B108-B7ECD4A0D93A}" type="parTrans" cxnId="{168834A7-8E23-41C2-A975-80FB2A54FC2E}">
      <dgm:prSet/>
      <dgm:spPr/>
      <dgm:t>
        <a:bodyPr/>
        <a:lstStyle/>
        <a:p>
          <a:endParaRPr lang="en-US"/>
        </a:p>
      </dgm:t>
    </dgm:pt>
    <dgm:pt modelId="{E2968B2D-913D-499A-86D4-B47D064948A6}">
      <dgm:prSet custT="1"/>
      <dgm:spPr>
        <a:ln>
          <a:solidFill>
            <a:schemeClr val="accent4"/>
          </a:solidFill>
        </a:ln>
      </dgm:spPr>
      <dgm:t>
        <a:bodyPr/>
        <a:lstStyle/>
        <a:p>
          <a:pPr>
            <a:buFontTx/>
            <a:buNone/>
          </a:pPr>
          <a:r>
            <a:rPr lang="en-US" sz="2000" b="1" dirty="0"/>
            <a:t>CONS:</a:t>
          </a:r>
        </a:p>
      </dgm:t>
    </dgm:pt>
    <dgm:pt modelId="{96F78B44-0841-4DC7-A875-424653380FFA}" type="sibTrans" cxnId="{A157EFD2-350A-4579-BA49-1E405F822DC9}">
      <dgm:prSet/>
      <dgm:spPr/>
      <dgm:t>
        <a:bodyPr/>
        <a:lstStyle/>
        <a:p>
          <a:endParaRPr lang="en-US"/>
        </a:p>
      </dgm:t>
    </dgm:pt>
    <dgm:pt modelId="{E57BD8C5-5109-48D3-95C5-1CA8A2F94256}" type="parTrans" cxnId="{A157EFD2-350A-4579-BA49-1E405F822DC9}">
      <dgm:prSet/>
      <dgm:spPr/>
      <dgm:t>
        <a:bodyPr/>
        <a:lstStyle/>
        <a:p>
          <a:endParaRPr lang="en-US"/>
        </a:p>
      </dgm:t>
    </dgm:pt>
    <dgm:pt modelId="{2C2430EC-63BD-455B-9408-E7FACD4F6209}">
      <dgm:prSet custT="1"/>
      <dgm:spPr>
        <a:ln>
          <a:solidFill>
            <a:schemeClr val="accent4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Moderate Control</a:t>
          </a:r>
        </a:p>
      </dgm:t>
    </dgm:pt>
    <dgm:pt modelId="{452CCEC1-9BBA-483B-9BF0-88AF3C34B006}" type="sibTrans" cxnId="{E98DE114-1A4D-49C5-BFE2-2B56E0AF3D52}">
      <dgm:prSet/>
      <dgm:spPr/>
      <dgm:t>
        <a:bodyPr/>
        <a:lstStyle/>
        <a:p>
          <a:endParaRPr lang="en-US"/>
        </a:p>
      </dgm:t>
    </dgm:pt>
    <dgm:pt modelId="{B705E0F8-055A-48C9-AA72-04C7CB49A4DD}" type="parTrans" cxnId="{E98DE114-1A4D-49C5-BFE2-2B56E0AF3D52}">
      <dgm:prSet/>
      <dgm:spPr/>
      <dgm:t>
        <a:bodyPr/>
        <a:lstStyle/>
        <a:p>
          <a:endParaRPr lang="en-US"/>
        </a:p>
      </dgm:t>
    </dgm:pt>
    <dgm:pt modelId="{8D1182AC-AD16-4811-BC72-7A469A1A1041}">
      <dgm:prSet custT="1"/>
      <dgm:spPr>
        <a:ln>
          <a:solidFill>
            <a:schemeClr val="accent2"/>
          </a:solidFill>
        </a:ln>
      </dgm:spPr>
      <dgm:t>
        <a:bodyPr/>
        <a:lstStyle/>
        <a:p>
          <a:r>
            <a:rPr lang="en-US" sz="2000" dirty="0"/>
            <a:t>Low Maintenance</a:t>
          </a:r>
        </a:p>
      </dgm:t>
    </dgm:pt>
    <dgm:pt modelId="{B86B7460-606C-4A32-A512-B26DD2F78AE3}" type="parTrans" cxnId="{7AA21555-FC4D-4D85-8E76-A0B8B9AD70F1}">
      <dgm:prSet/>
      <dgm:spPr/>
      <dgm:t>
        <a:bodyPr/>
        <a:lstStyle/>
        <a:p>
          <a:endParaRPr lang="en-US"/>
        </a:p>
      </dgm:t>
    </dgm:pt>
    <dgm:pt modelId="{2CAA6C57-FF1E-4653-A3E4-C5FC3C9D9B0D}" type="sibTrans" cxnId="{7AA21555-FC4D-4D85-8E76-A0B8B9AD70F1}">
      <dgm:prSet/>
      <dgm:spPr/>
      <dgm:t>
        <a:bodyPr/>
        <a:lstStyle/>
        <a:p>
          <a:endParaRPr lang="en-US"/>
        </a:p>
      </dgm:t>
    </dgm:pt>
    <dgm:pt modelId="{B681DDBC-2B8A-4C78-8F61-2FE36352B538}">
      <dgm:prSet custT="1"/>
      <dgm:spPr>
        <a:ln>
          <a:solidFill>
            <a:schemeClr val="accent2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Limited Lines of Business</a:t>
          </a:r>
        </a:p>
      </dgm:t>
    </dgm:pt>
    <dgm:pt modelId="{8214AC38-2925-4532-A928-A83D0947BEF0}" type="parTrans" cxnId="{46D1EC35-EE86-4957-9F53-C5E25B7313B6}">
      <dgm:prSet/>
      <dgm:spPr/>
      <dgm:t>
        <a:bodyPr/>
        <a:lstStyle/>
        <a:p>
          <a:endParaRPr lang="en-US"/>
        </a:p>
      </dgm:t>
    </dgm:pt>
    <dgm:pt modelId="{F1EAF240-7BEA-400A-A4E8-E93317854CE3}" type="sibTrans" cxnId="{46D1EC35-EE86-4957-9F53-C5E25B7313B6}">
      <dgm:prSet/>
      <dgm:spPr/>
      <dgm:t>
        <a:bodyPr/>
        <a:lstStyle/>
        <a:p>
          <a:endParaRPr lang="en-US"/>
        </a:p>
      </dgm:t>
    </dgm:pt>
    <dgm:pt modelId="{60301328-929F-42A4-897A-50EF16C9FC01}">
      <dgm:prSet custT="1"/>
      <dgm:spPr>
        <a:ln>
          <a:solidFill>
            <a:schemeClr val="accent4"/>
          </a:solidFill>
        </a:ln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2000" dirty="0"/>
            <a:t>Bundled Services</a:t>
          </a:r>
        </a:p>
      </dgm:t>
    </dgm:pt>
    <dgm:pt modelId="{A053C85F-88BD-45DD-AF5F-A37BD06125AE}" type="parTrans" cxnId="{4F074563-F380-4EE4-BB84-086240022224}">
      <dgm:prSet/>
      <dgm:spPr/>
      <dgm:t>
        <a:bodyPr/>
        <a:lstStyle/>
        <a:p>
          <a:endParaRPr lang="en-US"/>
        </a:p>
      </dgm:t>
    </dgm:pt>
    <dgm:pt modelId="{E21E8C3B-E007-425F-9E74-32FB8C3412CB}" type="sibTrans" cxnId="{4F074563-F380-4EE4-BB84-086240022224}">
      <dgm:prSet/>
      <dgm:spPr/>
      <dgm:t>
        <a:bodyPr/>
        <a:lstStyle/>
        <a:p>
          <a:endParaRPr lang="en-US"/>
        </a:p>
      </dgm:t>
    </dgm:pt>
    <dgm:pt modelId="{91007608-B357-4DF0-B539-5590D280FEA9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2000" dirty="0"/>
            <a:t>Full Transparency</a:t>
          </a:r>
        </a:p>
      </dgm:t>
    </dgm:pt>
    <dgm:pt modelId="{0B1128E6-A08C-4CD1-9F0F-9E2CB77354D9}" type="parTrans" cxnId="{9849ED79-2A2F-404B-B3B1-DAD1003B00DC}">
      <dgm:prSet/>
      <dgm:spPr/>
      <dgm:t>
        <a:bodyPr/>
        <a:lstStyle/>
        <a:p>
          <a:endParaRPr lang="en-US"/>
        </a:p>
      </dgm:t>
    </dgm:pt>
    <dgm:pt modelId="{AB2D9CCE-8304-412C-90B7-8421768B962C}" type="sibTrans" cxnId="{9849ED79-2A2F-404B-B3B1-DAD1003B00DC}">
      <dgm:prSet/>
      <dgm:spPr/>
      <dgm:t>
        <a:bodyPr/>
        <a:lstStyle/>
        <a:p>
          <a:endParaRPr lang="en-US"/>
        </a:p>
      </dgm:t>
    </dgm:pt>
    <dgm:pt modelId="{2A7F7FBA-326A-4A92-B0B6-30B7C250867A}">
      <dgm:prSet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en-US" sz="2000" dirty="0"/>
            <a:t>Unique Captive Solution</a:t>
          </a:r>
        </a:p>
      </dgm:t>
    </dgm:pt>
    <dgm:pt modelId="{270FA860-51F7-48AB-B91C-14F60ADDFF2C}" type="parTrans" cxnId="{A6B8232B-DC42-42A2-9981-72ED156B5982}">
      <dgm:prSet/>
      <dgm:spPr/>
      <dgm:t>
        <a:bodyPr/>
        <a:lstStyle/>
        <a:p>
          <a:endParaRPr lang="en-US"/>
        </a:p>
      </dgm:t>
    </dgm:pt>
    <dgm:pt modelId="{B545A3F1-0E7E-4343-8C15-735FA52C8781}" type="sibTrans" cxnId="{A6B8232B-DC42-42A2-9981-72ED156B5982}">
      <dgm:prSet/>
      <dgm:spPr/>
      <dgm:t>
        <a:bodyPr/>
        <a:lstStyle/>
        <a:p>
          <a:endParaRPr lang="en-US"/>
        </a:p>
      </dgm:t>
    </dgm:pt>
    <dgm:pt modelId="{E0E9F113-245E-4D1D-AEEA-4AE6252DA540}">
      <dgm:prSet/>
      <dgm:spPr>
        <a:noFill/>
      </dgm:spPr>
      <dgm:t>
        <a:bodyPr/>
        <a:lstStyle/>
        <a:p>
          <a:endParaRPr lang="en-US" b="0" dirty="0"/>
        </a:p>
      </dgm:t>
    </dgm:pt>
    <dgm:pt modelId="{8C4615DF-38B2-4B06-A0B3-275D77F2DD1B}" type="sibTrans" cxnId="{D0C71F30-19B4-40E6-AE17-68B4B3E6214B}">
      <dgm:prSet/>
      <dgm:spPr>
        <a:solidFill>
          <a:schemeClr val="accent2"/>
        </a:solidFill>
      </dgm:spPr>
      <dgm:t>
        <a:bodyPr/>
        <a:lstStyle/>
        <a:p>
          <a:endParaRPr lang="en-US"/>
        </a:p>
      </dgm:t>
    </dgm:pt>
    <dgm:pt modelId="{973650B9-0B3B-419D-A653-805F59FB13F8}" type="parTrans" cxnId="{D0C71F30-19B4-40E6-AE17-68B4B3E6214B}">
      <dgm:prSet/>
      <dgm:spPr/>
      <dgm:t>
        <a:bodyPr/>
        <a:lstStyle/>
        <a:p>
          <a:endParaRPr lang="en-US"/>
        </a:p>
      </dgm:t>
    </dgm:pt>
    <dgm:pt modelId="{8356EFAB-2FDC-4FE7-BC04-CF2057B37669}">
      <dgm:prSet/>
      <dgm:spPr>
        <a:noFill/>
      </dgm:spPr>
      <dgm:t>
        <a:bodyPr/>
        <a:lstStyle/>
        <a:p>
          <a:endParaRPr lang="en-US" dirty="0"/>
        </a:p>
      </dgm:t>
    </dgm:pt>
    <dgm:pt modelId="{89C03B35-DC15-4594-A548-66BF1F89315E}" type="sibTrans" cxnId="{9582D1B7-B62A-484A-9C57-DAD26B3A88B0}">
      <dgm:prSet/>
      <dgm:spPr/>
      <dgm:t>
        <a:bodyPr/>
        <a:lstStyle/>
        <a:p>
          <a:endParaRPr lang="en-US"/>
        </a:p>
      </dgm:t>
    </dgm:pt>
    <dgm:pt modelId="{AF20120D-B6A4-4448-A8BE-A46364C7C188}" type="parTrans" cxnId="{9582D1B7-B62A-484A-9C57-DAD26B3A88B0}">
      <dgm:prSet/>
      <dgm:spPr/>
      <dgm:t>
        <a:bodyPr/>
        <a:lstStyle/>
        <a:p>
          <a:endParaRPr lang="en-US"/>
        </a:p>
      </dgm:t>
    </dgm:pt>
    <dgm:pt modelId="{5E93FD85-0FA6-465E-B289-FFD6A476609D}" type="pres">
      <dgm:prSet presAssocID="{D1D3E3C3-204C-4FED-B67A-8F1F6E0E7DED}" presName="Name0" presStyleCnt="0">
        <dgm:presLayoutVars>
          <dgm:dir/>
          <dgm:animLvl val="lvl"/>
          <dgm:resizeHandles val="exact"/>
        </dgm:presLayoutVars>
      </dgm:prSet>
      <dgm:spPr/>
    </dgm:pt>
    <dgm:pt modelId="{C3F5FDE2-6E9E-4073-8698-1C75C5636C96}" type="pres">
      <dgm:prSet presAssocID="{D1D3E3C3-204C-4FED-B67A-8F1F6E0E7DED}" presName="tSp" presStyleCnt="0"/>
      <dgm:spPr/>
    </dgm:pt>
    <dgm:pt modelId="{EAFEF912-7857-4DA6-8C9C-F928CD97975F}" type="pres">
      <dgm:prSet presAssocID="{D1D3E3C3-204C-4FED-B67A-8F1F6E0E7DED}" presName="bSp" presStyleCnt="0"/>
      <dgm:spPr/>
    </dgm:pt>
    <dgm:pt modelId="{586C5697-AC48-49C9-BF00-9E7162AA7CF9}" type="pres">
      <dgm:prSet presAssocID="{D1D3E3C3-204C-4FED-B67A-8F1F6E0E7DED}" presName="process" presStyleCnt="0"/>
      <dgm:spPr/>
    </dgm:pt>
    <dgm:pt modelId="{D8AB235E-C756-4326-A969-E113CF54B0D4}" type="pres">
      <dgm:prSet presAssocID="{E0E9F113-245E-4D1D-AEEA-4AE6252DA540}" presName="composite1" presStyleCnt="0"/>
      <dgm:spPr/>
    </dgm:pt>
    <dgm:pt modelId="{A3688C33-3B2F-4D3B-8748-8217F13DFBBB}" type="pres">
      <dgm:prSet presAssocID="{E0E9F113-245E-4D1D-AEEA-4AE6252DA540}" presName="dummyNode1" presStyleLbl="node1" presStyleIdx="0" presStyleCnt="3"/>
      <dgm:spPr/>
    </dgm:pt>
    <dgm:pt modelId="{2B614883-F0D9-4B49-A778-6CDABEA4C03C}" type="pres">
      <dgm:prSet presAssocID="{E0E9F113-245E-4D1D-AEEA-4AE6252DA540}" presName="childNode1" presStyleLbl="bgAcc1" presStyleIdx="0" presStyleCnt="3" custScaleX="125288" custScaleY="148378" custLinFactNeighborX="6611" custLinFactNeighborY="-28707">
        <dgm:presLayoutVars>
          <dgm:bulletEnabled val="1"/>
        </dgm:presLayoutVars>
      </dgm:prSet>
      <dgm:spPr/>
    </dgm:pt>
    <dgm:pt modelId="{870F0019-1D07-42D5-B4E6-8EE8333D76D8}" type="pres">
      <dgm:prSet presAssocID="{E0E9F113-245E-4D1D-AEEA-4AE6252DA540}" presName="childNode1tx" presStyleLbl="bgAcc1" presStyleIdx="0" presStyleCnt="3">
        <dgm:presLayoutVars>
          <dgm:bulletEnabled val="1"/>
        </dgm:presLayoutVars>
      </dgm:prSet>
      <dgm:spPr/>
    </dgm:pt>
    <dgm:pt modelId="{FE9398AB-C928-4520-9AA8-E7C460CAA161}" type="pres">
      <dgm:prSet presAssocID="{E0E9F113-245E-4D1D-AEEA-4AE6252DA540}" presName="parentNode1" presStyleLbl="node1" presStyleIdx="0" presStyleCnt="3" custScaleX="46370" custScaleY="57145" custLinFactNeighborX="-14986" custLinFactNeighborY="72983">
        <dgm:presLayoutVars>
          <dgm:chMax val="1"/>
          <dgm:bulletEnabled val="1"/>
        </dgm:presLayoutVars>
      </dgm:prSet>
      <dgm:spPr/>
    </dgm:pt>
    <dgm:pt modelId="{1F8A922A-DE15-4480-A5C7-35B5FF254253}" type="pres">
      <dgm:prSet presAssocID="{E0E9F113-245E-4D1D-AEEA-4AE6252DA540}" presName="connSite1" presStyleCnt="0"/>
      <dgm:spPr/>
    </dgm:pt>
    <dgm:pt modelId="{A61D1AB2-A460-48B1-91BA-B32823A83E35}" type="pres">
      <dgm:prSet presAssocID="{8C4615DF-38B2-4B06-A0B3-275D77F2DD1B}" presName="Name9" presStyleLbl="sibTrans2D1" presStyleIdx="0" presStyleCnt="2"/>
      <dgm:spPr/>
    </dgm:pt>
    <dgm:pt modelId="{BC5957A4-5204-4323-8507-FC15DD1E9F3B}" type="pres">
      <dgm:prSet presAssocID="{D0CD59CB-F20A-4454-A2AB-364EC467544B}" presName="composite2" presStyleCnt="0"/>
      <dgm:spPr/>
    </dgm:pt>
    <dgm:pt modelId="{7C6263D4-DF79-4FAD-872E-51A5D7FE5730}" type="pres">
      <dgm:prSet presAssocID="{D0CD59CB-F20A-4454-A2AB-364EC467544B}" presName="dummyNode2" presStyleLbl="node1" presStyleIdx="0" presStyleCnt="3"/>
      <dgm:spPr/>
    </dgm:pt>
    <dgm:pt modelId="{1CCD9074-0E95-4797-B25D-82DD4D4286F7}" type="pres">
      <dgm:prSet presAssocID="{D0CD59CB-F20A-4454-A2AB-364EC467544B}" presName="childNode2" presStyleLbl="bgAcc1" presStyleIdx="1" presStyleCnt="3" custScaleX="132352" custScaleY="148378">
        <dgm:presLayoutVars>
          <dgm:bulletEnabled val="1"/>
        </dgm:presLayoutVars>
      </dgm:prSet>
      <dgm:spPr/>
    </dgm:pt>
    <dgm:pt modelId="{61146A59-F01A-4572-B3CC-C419A5D7FE3A}" type="pres">
      <dgm:prSet presAssocID="{D0CD59CB-F20A-4454-A2AB-364EC467544B}" presName="childNode2tx" presStyleLbl="bgAcc1" presStyleIdx="1" presStyleCnt="3">
        <dgm:presLayoutVars>
          <dgm:bulletEnabled val="1"/>
        </dgm:presLayoutVars>
      </dgm:prSet>
      <dgm:spPr/>
    </dgm:pt>
    <dgm:pt modelId="{52C9AF3A-69DC-4757-BDA9-96DEC7FC455A}" type="pres">
      <dgm:prSet presAssocID="{D0CD59CB-F20A-4454-A2AB-364EC467544B}" presName="parentNode2" presStyleLbl="node1" presStyleIdx="1" presStyleCnt="3" custScaleX="30004" custScaleY="75703" custLinFactNeighborX="-10512" custLinFactNeighborY="-86060">
        <dgm:presLayoutVars>
          <dgm:chMax val="0"/>
          <dgm:bulletEnabled val="1"/>
        </dgm:presLayoutVars>
      </dgm:prSet>
      <dgm:spPr>
        <a:xfrm>
          <a:off x="4910971" y="952878"/>
          <a:ext cx="2425096" cy="964380"/>
        </a:xfrm>
        <a:prstGeom prst="roundRect">
          <a:avLst>
            <a:gd name="adj" fmla="val 10000"/>
          </a:avLst>
        </a:prstGeom>
      </dgm:spPr>
    </dgm:pt>
    <dgm:pt modelId="{66FFDDDC-BF03-460F-AEF8-D33265257CE6}" type="pres">
      <dgm:prSet presAssocID="{D0CD59CB-F20A-4454-A2AB-364EC467544B}" presName="connSite2" presStyleCnt="0"/>
      <dgm:spPr/>
    </dgm:pt>
    <dgm:pt modelId="{7C650DE6-9CD9-4EA1-A581-38BDD38C8207}" type="pres">
      <dgm:prSet presAssocID="{D882CB05-AC32-44ED-AB19-CE30D953F576}" presName="Name18" presStyleLbl="sibTrans2D1" presStyleIdx="1" presStyleCnt="2"/>
      <dgm:spPr/>
    </dgm:pt>
    <dgm:pt modelId="{6E3EF2F7-CD07-4DD8-A708-3749F500E087}" type="pres">
      <dgm:prSet presAssocID="{8356EFAB-2FDC-4FE7-BC04-CF2057B37669}" presName="composite1" presStyleCnt="0"/>
      <dgm:spPr/>
    </dgm:pt>
    <dgm:pt modelId="{E8B131AE-75A5-4FAA-BB4B-468501AACD6D}" type="pres">
      <dgm:prSet presAssocID="{8356EFAB-2FDC-4FE7-BC04-CF2057B37669}" presName="dummyNode1" presStyleLbl="node1" presStyleIdx="1" presStyleCnt="3"/>
      <dgm:spPr/>
    </dgm:pt>
    <dgm:pt modelId="{FFE5E1F4-5A55-4D1E-9F2F-779EDAC7BE4F}" type="pres">
      <dgm:prSet presAssocID="{8356EFAB-2FDC-4FE7-BC04-CF2057B37669}" presName="childNode1" presStyleLbl="bgAcc1" presStyleIdx="2" presStyleCnt="3" custScaleX="131130" custScaleY="143100" custLinFactNeighborX="-9797" custLinFactNeighborY="-59319">
        <dgm:presLayoutVars>
          <dgm:bulletEnabled val="1"/>
        </dgm:presLayoutVars>
      </dgm:prSet>
      <dgm:spPr/>
    </dgm:pt>
    <dgm:pt modelId="{315306D7-63C7-47F0-B7B9-A5765306EDF9}" type="pres">
      <dgm:prSet presAssocID="{8356EFAB-2FDC-4FE7-BC04-CF2057B37669}" presName="childNode1tx" presStyleLbl="bgAcc1" presStyleIdx="2" presStyleCnt="3">
        <dgm:presLayoutVars>
          <dgm:bulletEnabled val="1"/>
        </dgm:presLayoutVars>
      </dgm:prSet>
      <dgm:spPr/>
    </dgm:pt>
    <dgm:pt modelId="{A679871B-80C0-4ED0-A273-E8D51CACEA42}" type="pres">
      <dgm:prSet presAssocID="{8356EFAB-2FDC-4FE7-BC04-CF2057B37669}" presName="parentNode1" presStyleLbl="node1" presStyleIdx="2" presStyleCnt="3" custLinFactNeighborX="-8530" custLinFactNeighborY="1658">
        <dgm:presLayoutVars>
          <dgm:chMax val="1"/>
          <dgm:bulletEnabled val="1"/>
        </dgm:presLayoutVars>
      </dgm:prSet>
      <dgm:spPr/>
    </dgm:pt>
    <dgm:pt modelId="{061EA309-3BA1-423D-8CD5-417F1022A739}" type="pres">
      <dgm:prSet presAssocID="{8356EFAB-2FDC-4FE7-BC04-CF2057B37669}" presName="connSite1" presStyleCnt="0"/>
      <dgm:spPr/>
    </dgm:pt>
  </dgm:ptLst>
  <dgm:cxnLst>
    <dgm:cxn modelId="{FA49C801-E74F-4861-AC75-DA6FFA398FD4}" srcId="{D1D3E3C3-204C-4FED-B67A-8F1F6E0E7DED}" destId="{D0CD59CB-F20A-4454-A2AB-364EC467544B}" srcOrd="1" destOrd="0" parTransId="{4F3864AB-BFD9-43A7-A909-6021FD733BC1}" sibTransId="{D882CB05-AC32-44ED-AB19-CE30D953F576}"/>
    <dgm:cxn modelId="{7D9CC802-9C11-47B8-B327-DD827C0EEB08}" type="presOf" srcId="{4D9AC560-4858-4697-AD12-EFE49C3067DD}" destId="{2B614883-F0D9-4B49-A778-6CDABEA4C03C}" srcOrd="0" destOrd="5" presId="urn:microsoft.com/office/officeart/2005/8/layout/hProcess4"/>
    <dgm:cxn modelId="{16AF9E04-BB74-40BB-97A1-172C7702789D}" srcId="{8356EFAB-2FDC-4FE7-BC04-CF2057B37669}" destId="{8F213BBE-AAE2-43DB-BA4A-ADF3E461AD9F}" srcOrd="8" destOrd="0" parTransId="{D065948B-057F-4EC9-AB8E-9E36B8A7E70F}" sibTransId="{B48A90B4-8FAB-4CAC-8551-19CD3DB40604}"/>
    <dgm:cxn modelId="{5699AA0B-542D-43EA-9B9D-723F591A9BEA}" srcId="{E0E9F113-245E-4D1D-AEEA-4AE6252DA540}" destId="{5401BE3A-F44B-4402-AED3-C1598CAE97E4}" srcOrd="7" destOrd="0" parTransId="{5CE4BA3A-E963-4705-8F35-E304570CE343}" sibTransId="{FEB8D51A-A2B0-4464-91F6-B705EAC06533}"/>
    <dgm:cxn modelId="{10BA5C13-A480-4101-9FC7-C1B632883F63}" type="presOf" srcId="{2C2430EC-63BD-455B-9408-E7FACD4F6209}" destId="{1CCD9074-0E95-4797-B25D-82DD4D4286F7}" srcOrd="0" destOrd="5" presId="urn:microsoft.com/office/officeart/2005/8/layout/hProcess4"/>
    <dgm:cxn modelId="{E98DE114-1A4D-49C5-BFE2-2B56E0AF3D52}" srcId="{D0CD59CB-F20A-4454-A2AB-364EC467544B}" destId="{2C2430EC-63BD-455B-9408-E7FACD4F6209}" srcOrd="5" destOrd="0" parTransId="{B705E0F8-055A-48C9-AA72-04C7CB49A4DD}" sibTransId="{452CCEC1-9BBA-483B-9BF0-88AF3C34B006}"/>
    <dgm:cxn modelId="{3DD0DF15-4257-46D7-A021-F52CE59E66A0}" type="presOf" srcId="{2A7F7FBA-326A-4A92-B0B6-30B7C250867A}" destId="{FFE5E1F4-5A55-4D1E-9F2F-779EDAC7BE4F}" srcOrd="0" destOrd="6" presId="urn:microsoft.com/office/officeart/2005/8/layout/hProcess4"/>
    <dgm:cxn modelId="{B865E118-0D7A-47E4-8CF4-B2EDFCD7F107}" type="presOf" srcId="{5401BE3A-F44B-4402-AED3-C1598CAE97E4}" destId="{2B614883-F0D9-4B49-A778-6CDABEA4C03C}" srcOrd="0" destOrd="7" presId="urn:microsoft.com/office/officeart/2005/8/layout/hProcess4"/>
    <dgm:cxn modelId="{4EA0D61C-1221-4144-80CA-ABDECD58E4F1}" type="presOf" srcId="{F6EDBDA4-6480-498B-982B-88896BCAABD6}" destId="{315306D7-63C7-47F0-B7B9-A5765306EDF9}" srcOrd="1" destOrd="1" presId="urn:microsoft.com/office/officeart/2005/8/layout/hProcess4"/>
    <dgm:cxn modelId="{327A7426-AAB1-4531-9EC5-8502957876F1}" type="presOf" srcId="{BCE9F9E7-0A8B-4AF8-BB23-03CFBD531CA5}" destId="{1CCD9074-0E95-4797-B25D-82DD4D4286F7}" srcOrd="0" destOrd="3" presId="urn:microsoft.com/office/officeart/2005/8/layout/hProcess4"/>
    <dgm:cxn modelId="{97172428-DDCE-448E-8993-1A7FB2496204}" type="presOf" srcId="{D882CB05-AC32-44ED-AB19-CE30D953F576}" destId="{7C650DE6-9CD9-4EA1-A581-38BDD38C8207}" srcOrd="0" destOrd="0" presId="urn:microsoft.com/office/officeart/2005/8/layout/hProcess4"/>
    <dgm:cxn modelId="{197E4328-CD50-4E36-ACB1-B6ED93B8C2A8}" type="presOf" srcId="{D1D3E3C3-204C-4FED-B67A-8F1F6E0E7DED}" destId="{5E93FD85-0FA6-465E-B289-FFD6A476609D}" srcOrd="0" destOrd="0" presId="urn:microsoft.com/office/officeart/2005/8/layout/hProcess4"/>
    <dgm:cxn modelId="{A6B8232B-DC42-42A2-9981-72ED156B5982}" srcId="{8356EFAB-2FDC-4FE7-BC04-CF2057B37669}" destId="{2A7F7FBA-326A-4A92-B0B6-30B7C250867A}" srcOrd="6" destOrd="0" parTransId="{270FA860-51F7-48AB-B91C-14F60ADDFF2C}" sibTransId="{B545A3F1-0E7E-4343-8C15-735FA52C8781}"/>
    <dgm:cxn modelId="{C6615D2C-8BB9-4ACE-93C8-7847567CECEF}" type="presOf" srcId="{87C1FCD3-BA07-40AB-ADEA-2200086547CA}" destId="{FFE5E1F4-5A55-4D1E-9F2F-779EDAC7BE4F}" srcOrd="0" destOrd="0" presId="urn:microsoft.com/office/officeart/2005/8/layout/hProcess4"/>
    <dgm:cxn modelId="{D0C71F30-19B4-40E6-AE17-68B4B3E6214B}" srcId="{D1D3E3C3-204C-4FED-B67A-8F1F6E0E7DED}" destId="{E0E9F113-245E-4D1D-AEEA-4AE6252DA540}" srcOrd="0" destOrd="0" parTransId="{973650B9-0B3B-419D-A653-805F59FB13F8}" sibTransId="{8C4615DF-38B2-4B06-A0B3-275D77F2DD1B}"/>
    <dgm:cxn modelId="{46D1EC35-EE86-4957-9F53-C5E25B7313B6}" srcId="{E0E9F113-245E-4D1D-AEEA-4AE6252DA540}" destId="{B681DDBC-2B8A-4C78-8F61-2FE36352B538}" srcOrd="6" destOrd="0" parTransId="{8214AC38-2925-4532-A928-A83D0947BEF0}" sibTransId="{F1EAF240-7BEA-400A-A4E8-E93317854CE3}"/>
    <dgm:cxn modelId="{1386CA36-E2F8-4C63-AD86-355510209FEE}" type="presOf" srcId="{1AF96068-D9FD-4982-B7F4-A042DAE64DBB}" destId="{870F0019-1D07-42D5-B4E6-8EE8333D76D8}" srcOrd="1" destOrd="0" presId="urn:microsoft.com/office/officeart/2005/8/layout/hProcess4"/>
    <dgm:cxn modelId="{2EC64B37-2418-453A-AE7D-A0E8E05CEB01}" type="presOf" srcId="{8D1182AC-AD16-4811-BC72-7A469A1A1041}" destId="{870F0019-1D07-42D5-B4E6-8EE8333D76D8}" srcOrd="1" destOrd="3" presId="urn:microsoft.com/office/officeart/2005/8/layout/hProcess4"/>
    <dgm:cxn modelId="{0394D140-B733-4521-8960-F8A75C3193D7}" type="presOf" srcId="{E074B78B-2447-4AC4-92FA-C7DCDE081FF6}" destId="{870F0019-1D07-42D5-B4E6-8EE8333D76D8}" srcOrd="1" destOrd="2" presId="urn:microsoft.com/office/officeart/2005/8/layout/hProcess4"/>
    <dgm:cxn modelId="{8EC04A5B-9A86-4C98-BB10-C8E9424FBF03}" type="presOf" srcId="{94AB2799-A7F9-4AF9-9DEB-FD609D4337DE}" destId="{FFE5E1F4-5A55-4D1E-9F2F-779EDAC7BE4F}" srcOrd="0" destOrd="7" presId="urn:microsoft.com/office/officeart/2005/8/layout/hProcess4"/>
    <dgm:cxn modelId="{9035055D-A880-4DD5-BBE8-69B0EC77AA39}" type="presOf" srcId="{94AB2799-A7F9-4AF9-9DEB-FD609D4337DE}" destId="{315306D7-63C7-47F0-B7B9-A5765306EDF9}" srcOrd="1" destOrd="7" presId="urn:microsoft.com/office/officeart/2005/8/layout/hProcess4"/>
    <dgm:cxn modelId="{174C9D5F-5969-4D1E-A16E-C5AE3BE0A42F}" type="presOf" srcId="{E2968B2D-913D-499A-86D4-B47D064948A6}" destId="{1CCD9074-0E95-4797-B25D-82DD4D4286F7}" srcOrd="0" destOrd="4" presId="urn:microsoft.com/office/officeart/2005/8/layout/hProcess4"/>
    <dgm:cxn modelId="{989A5E60-CB0D-4845-A535-3B7C3BF4A242}" type="presOf" srcId="{45CE0CF5-2AB1-42B4-B310-EC931EDD3F2C}" destId="{870F0019-1D07-42D5-B4E6-8EE8333D76D8}" srcOrd="1" destOrd="1" presId="urn:microsoft.com/office/officeart/2005/8/layout/hProcess4"/>
    <dgm:cxn modelId="{27B6E341-9ED4-427E-B8B0-8AE78AF1C763}" type="presOf" srcId="{E25DAEC0-E216-420B-A65D-6AA96EBBDAA6}" destId="{315306D7-63C7-47F0-B7B9-A5765306EDF9}" srcOrd="1" destOrd="3" presId="urn:microsoft.com/office/officeart/2005/8/layout/hProcess4"/>
    <dgm:cxn modelId="{4F074563-F380-4EE4-BB84-086240022224}" srcId="{D0CD59CB-F20A-4454-A2AB-364EC467544B}" destId="{60301328-929F-42A4-897A-50EF16C9FC01}" srcOrd="6" destOrd="0" parTransId="{A053C85F-88BD-45DD-AF5F-A37BD06125AE}" sibTransId="{E21E8C3B-E007-425F-9E74-32FB8C3412CB}"/>
    <dgm:cxn modelId="{EDCC4064-2971-4326-B7F3-115CE48688E1}" type="presOf" srcId="{60301328-929F-42A4-897A-50EF16C9FC01}" destId="{1CCD9074-0E95-4797-B25D-82DD4D4286F7}" srcOrd="0" destOrd="6" presId="urn:microsoft.com/office/officeart/2005/8/layout/hProcess4"/>
    <dgm:cxn modelId="{1EB78765-3C30-43A9-9369-530ABE91448E}" type="presOf" srcId="{8B349455-3C5B-4542-8963-BB4E9F551797}" destId="{61146A59-F01A-4572-B3CC-C419A5D7FE3A}" srcOrd="1" destOrd="0" presId="urn:microsoft.com/office/officeart/2005/8/layout/hProcess4"/>
    <dgm:cxn modelId="{74746E66-39F7-4E75-ADAB-BCFEA4BDD51A}" srcId="{E0E9F113-245E-4D1D-AEEA-4AE6252DA540}" destId="{1AF96068-D9FD-4982-B7F4-A042DAE64DBB}" srcOrd="0" destOrd="0" parTransId="{D444FEAC-8AED-40F0-B321-73B9725DC38A}" sibTransId="{20C8A08B-F1F4-411A-9825-6B859A5903E5}"/>
    <dgm:cxn modelId="{A60B4547-9C8A-4B20-8408-BD7138C586A7}" type="presOf" srcId="{4D9AC560-4858-4697-AD12-EFE49C3067DD}" destId="{870F0019-1D07-42D5-B4E6-8EE8333D76D8}" srcOrd="1" destOrd="5" presId="urn:microsoft.com/office/officeart/2005/8/layout/hProcess4"/>
    <dgm:cxn modelId="{7EF6D067-D402-4DE9-B7D0-A561942E477A}" type="presOf" srcId="{E0E9F113-245E-4D1D-AEEA-4AE6252DA540}" destId="{FE9398AB-C928-4520-9AA8-E7C460CAA161}" srcOrd="0" destOrd="0" presId="urn:microsoft.com/office/officeart/2005/8/layout/hProcess4"/>
    <dgm:cxn modelId="{E9670F48-20C6-45E7-B9E9-FA5F4AB792B4}" srcId="{D0CD59CB-F20A-4454-A2AB-364EC467544B}" destId="{8B349455-3C5B-4542-8963-BB4E9F551797}" srcOrd="0" destOrd="0" parTransId="{7FB9BCC2-D984-49D8-A413-D335CB54F1D8}" sibTransId="{FAFE18A1-7CBF-4BB3-B5FC-1D60CBE8E979}"/>
    <dgm:cxn modelId="{16A15148-9FD2-45AA-9AA3-CC450C7A0B10}" type="presOf" srcId="{91007608-B357-4DF0-B539-5590D280FEA9}" destId="{315306D7-63C7-47F0-B7B9-A5765306EDF9}" srcOrd="1" destOrd="4" presId="urn:microsoft.com/office/officeart/2005/8/layout/hProcess4"/>
    <dgm:cxn modelId="{69E9186A-6EEC-415D-A9AB-DD309DFB5E76}" srcId="{8356EFAB-2FDC-4FE7-BC04-CF2057B37669}" destId="{94AB2799-A7F9-4AF9-9DEB-FD609D4337DE}" srcOrd="7" destOrd="0" parTransId="{8F97F96B-052B-45E7-BBC3-438B55A8BB11}" sibTransId="{2568C049-7537-42D1-878E-A1C96CEFB8EA}"/>
    <dgm:cxn modelId="{96EE534B-6B36-4561-AE1A-3E64579D54BD}" type="presOf" srcId="{1AF96068-D9FD-4982-B7F4-A042DAE64DBB}" destId="{2B614883-F0D9-4B49-A778-6CDABEA4C03C}" srcOrd="0" destOrd="0" presId="urn:microsoft.com/office/officeart/2005/8/layout/hProcess4"/>
    <dgm:cxn modelId="{A07DFB4F-DDE0-45BD-8425-8B8DABEB61D3}" srcId="{E0E9F113-245E-4D1D-AEEA-4AE6252DA540}" destId="{4D9AC560-4858-4697-AD12-EFE49C3067DD}" srcOrd="5" destOrd="0" parTransId="{5052BE3B-C9F7-4630-8545-0BB947840718}" sibTransId="{0DF7C587-589F-40C2-B350-155B8EAC71CF}"/>
    <dgm:cxn modelId="{EBB55F51-F6FC-40AA-A2C8-A7C418826C2C}" type="presOf" srcId="{9AC4D6F4-1330-45A4-BCFE-5A4EF1C93676}" destId="{1CCD9074-0E95-4797-B25D-82DD4D4286F7}" srcOrd="0" destOrd="2" presId="urn:microsoft.com/office/officeart/2005/8/layout/hProcess4"/>
    <dgm:cxn modelId="{03D3C751-FF04-4ECA-A921-379D6E762B28}" type="presOf" srcId="{3F5FD561-7151-4AAA-9FE1-01EA7C40B0EB}" destId="{870F0019-1D07-42D5-B4E6-8EE8333D76D8}" srcOrd="1" destOrd="4" presId="urn:microsoft.com/office/officeart/2005/8/layout/hProcess4"/>
    <dgm:cxn modelId="{7AA21555-FC4D-4D85-8E76-A0B8B9AD70F1}" srcId="{E0E9F113-245E-4D1D-AEEA-4AE6252DA540}" destId="{8D1182AC-AD16-4811-BC72-7A469A1A1041}" srcOrd="3" destOrd="0" parTransId="{B86B7460-606C-4A32-A512-B26DD2F78AE3}" sibTransId="{2CAA6C57-FF1E-4653-A3E4-C5FC3C9D9B0D}"/>
    <dgm:cxn modelId="{E4ED0A79-523B-4DC5-9797-EAE395302A95}" type="presOf" srcId="{9AC4D6F4-1330-45A4-BCFE-5A4EF1C93676}" destId="{61146A59-F01A-4572-B3CC-C419A5D7FE3A}" srcOrd="1" destOrd="2" presId="urn:microsoft.com/office/officeart/2005/8/layout/hProcess4"/>
    <dgm:cxn modelId="{9018BE79-E46F-4DD7-98AA-70A98B6BEFDD}" type="presOf" srcId="{87C1FCD3-BA07-40AB-ADEA-2200086547CA}" destId="{315306D7-63C7-47F0-B7B9-A5765306EDF9}" srcOrd="1" destOrd="0" presId="urn:microsoft.com/office/officeart/2005/8/layout/hProcess4"/>
    <dgm:cxn modelId="{9849ED79-2A2F-404B-B3B1-DAD1003B00DC}" srcId="{8356EFAB-2FDC-4FE7-BC04-CF2057B37669}" destId="{91007608-B357-4DF0-B539-5590D280FEA9}" srcOrd="4" destOrd="0" parTransId="{0B1128E6-A08C-4CD1-9F0F-9E2CB77354D9}" sibTransId="{AB2D9CCE-8304-412C-90B7-8421768B962C}"/>
    <dgm:cxn modelId="{8EBEE97A-0F67-442E-8854-871A78D3C56C}" type="presOf" srcId="{5401BE3A-F44B-4402-AED3-C1598CAE97E4}" destId="{870F0019-1D07-42D5-B4E6-8EE8333D76D8}" srcOrd="1" destOrd="7" presId="urn:microsoft.com/office/officeart/2005/8/layout/hProcess4"/>
    <dgm:cxn modelId="{D29AE681-DE04-421D-88AC-3871CD07DEB9}" type="presOf" srcId="{E074B78B-2447-4AC4-92FA-C7DCDE081FF6}" destId="{2B614883-F0D9-4B49-A778-6CDABEA4C03C}" srcOrd="0" destOrd="2" presId="urn:microsoft.com/office/officeart/2005/8/layout/hProcess4"/>
    <dgm:cxn modelId="{AB8F1882-F11F-42DD-ABE9-340552838EFD}" type="presOf" srcId="{B1588C69-AD82-4B59-B9F7-5AA2AF20078D}" destId="{315306D7-63C7-47F0-B7B9-A5765306EDF9}" srcOrd="1" destOrd="5" presId="urn:microsoft.com/office/officeart/2005/8/layout/hProcess4"/>
    <dgm:cxn modelId="{599DFC85-FA17-488E-B5BB-BEEFCC062CC9}" type="presOf" srcId="{8B349455-3C5B-4542-8963-BB4E9F551797}" destId="{1CCD9074-0E95-4797-B25D-82DD4D4286F7}" srcOrd="0" destOrd="0" presId="urn:microsoft.com/office/officeart/2005/8/layout/hProcess4"/>
    <dgm:cxn modelId="{C68F058F-C966-4698-B2BA-F82DEABD1738}" type="presOf" srcId="{E2968B2D-913D-499A-86D4-B47D064948A6}" destId="{61146A59-F01A-4572-B3CC-C419A5D7FE3A}" srcOrd="1" destOrd="4" presId="urn:microsoft.com/office/officeart/2005/8/layout/hProcess4"/>
    <dgm:cxn modelId="{5536AC8F-16DE-47BE-904E-ABF6D5AAF545}" type="presOf" srcId="{BCE9F9E7-0A8B-4AF8-BB23-03CFBD531CA5}" destId="{61146A59-F01A-4572-B3CC-C419A5D7FE3A}" srcOrd="1" destOrd="3" presId="urn:microsoft.com/office/officeart/2005/8/layout/hProcess4"/>
    <dgm:cxn modelId="{0D1D2E94-5D73-43A5-84B6-A291141AFC87}" srcId="{8356EFAB-2FDC-4FE7-BC04-CF2057B37669}" destId="{4A32A606-27CD-4197-B2AB-258B4448A78A}" srcOrd="2" destOrd="0" parTransId="{3A9234D6-4537-407D-9D44-E9F9645D0BF3}" sibTransId="{81FCC986-3A1A-43ED-B84C-D40D8E2FB7F2}"/>
    <dgm:cxn modelId="{8301C898-64D7-4B35-9DD9-F14DFD230B1A}" type="presOf" srcId="{2C2430EC-63BD-455B-9408-E7FACD4F6209}" destId="{61146A59-F01A-4572-B3CC-C419A5D7FE3A}" srcOrd="1" destOrd="5" presId="urn:microsoft.com/office/officeart/2005/8/layout/hProcess4"/>
    <dgm:cxn modelId="{7860FF98-581F-47D0-8785-767CB14466FF}" srcId="{D0CD59CB-F20A-4454-A2AB-364EC467544B}" destId="{9AC4D6F4-1330-45A4-BCFE-5A4EF1C93676}" srcOrd="2" destOrd="0" parTransId="{E14AFBE1-C7D2-430A-8AC9-A95E81F7A2C9}" sibTransId="{03E9A5A2-E36E-4BCD-BACD-36A3F294B33C}"/>
    <dgm:cxn modelId="{3FB0A39F-1490-4FA9-8FA2-19891603C37D}" type="presOf" srcId="{3DC3ADD4-2947-4C9B-A6BC-C260C6C90108}" destId="{61146A59-F01A-4572-B3CC-C419A5D7FE3A}" srcOrd="1" destOrd="1" presId="urn:microsoft.com/office/officeart/2005/8/layout/hProcess4"/>
    <dgm:cxn modelId="{98A5B6A1-647F-4EEF-921E-742DB619881E}" type="presOf" srcId="{B681DDBC-2B8A-4C78-8F61-2FE36352B538}" destId="{2B614883-F0D9-4B49-A778-6CDABEA4C03C}" srcOrd="0" destOrd="6" presId="urn:microsoft.com/office/officeart/2005/8/layout/hProcess4"/>
    <dgm:cxn modelId="{BE2EF1A1-7032-4B00-905A-208C7279C0FB}" type="presOf" srcId="{F6EDBDA4-6480-498B-982B-88896BCAABD6}" destId="{FFE5E1F4-5A55-4D1E-9F2F-779EDAC7BE4F}" srcOrd="0" destOrd="1" presId="urn:microsoft.com/office/officeart/2005/8/layout/hProcess4"/>
    <dgm:cxn modelId="{041137A4-00F5-4B95-9822-EFD9AA40EEEC}" srcId="{D0CD59CB-F20A-4454-A2AB-364EC467544B}" destId="{3DC3ADD4-2947-4C9B-A6BC-C260C6C90108}" srcOrd="1" destOrd="0" parTransId="{8A845DFD-5361-4364-B27A-F5CF37137DA8}" sibTransId="{4ED37FC2-440E-4CDF-96E0-358223DDD8A8}"/>
    <dgm:cxn modelId="{AC170AA5-3CE9-4B98-B286-8D25581FA945}" srcId="{8356EFAB-2FDC-4FE7-BC04-CF2057B37669}" destId="{87C1FCD3-BA07-40AB-ADEA-2200086547CA}" srcOrd="0" destOrd="0" parTransId="{9CC6CC48-16F6-4D68-BA28-4222B06568BA}" sibTransId="{2B927EB9-38B9-4793-8AC2-66E48A9134E0}"/>
    <dgm:cxn modelId="{168834A7-8E23-41C2-A975-80FB2A54FC2E}" srcId="{D0CD59CB-F20A-4454-A2AB-364EC467544B}" destId="{BCE9F9E7-0A8B-4AF8-BB23-03CFBD531CA5}" srcOrd="3" destOrd="0" parTransId="{D3B7D529-BBB7-4C02-B108-B7ECD4A0D93A}" sibTransId="{0AA61ED1-008A-4229-AD4B-ECDAB3522646}"/>
    <dgm:cxn modelId="{BDA750A8-15ED-43E0-8A7B-6E79E1FBC5E8}" srcId="{E0E9F113-245E-4D1D-AEEA-4AE6252DA540}" destId="{3F5FD561-7151-4AAA-9FE1-01EA7C40B0EB}" srcOrd="4" destOrd="0" parTransId="{69A673E4-DEF8-4CCE-B050-E97233926840}" sibTransId="{BD5BF885-14FD-4303-9B7C-A46935B2D6BF}"/>
    <dgm:cxn modelId="{CDEAABB0-7951-4452-841C-084009162903}" type="presOf" srcId="{8C4615DF-38B2-4B06-A0B3-275D77F2DD1B}" destId="{A61D1AB2-A460-48B1-91BA-B32823A83E35}" srcOrd="0" destOrd="0" presId="urn:microsoft.com/office/officeart/2005/8/layout/hProcess4"/>
    <dgm:cxn modelId="{BBD13AB7-0CA2-41AB-831A-A17CF7710564}" type="presOf" srcId="{91007608-B357-4DF0-B539-5590D280FEA9}" destId="{FFE5E1F4-5A55-4D1E-9F2F-779EDAC7BE4F}" srcOrd="0" destOrd="4" presId="urn:microsoft.com/office/officeart/2005/8/layout/hProcess4"/>
    <dgm:cxn modelId="{9582D1B7-B62A-484A-9C57-DAD26B3A88B0}" srcId="{D1D3E3C3-204C-4FED-B67A-8F1F6E0E7DED}" destId="{8356EFAB-2FDC-4FE7-BC04-CF2057B37669}" srcOrd="2" destOrd="0" parTransId="{AF20120D-B6A4-4448-A8BE-A46364C7C188}" sibTransId="{89C03B35-DC15-4594-A548-66BF1F89315E}"/>
    <dgm:cxn modelId="{B0A907B9-6665-4DE2-9403-DB3F25E9A1BC}" type="presOf" srcId="{8D1182AC-AD16-4811-BC72-7A469A1A1041}" destId="{2B614883-F0D9-4B49-A778-6CDABEA4C03C}" srcOrd="0" destOrd="3" presId="urn:microsoft.com/office/officeart/2005/8/layout/hProcess4"/>
    <dgm:cxn modelId="{7B7646B9-4F9C-4A14-9953-915C8F6DB3F3}" type="presOf" srcId="{4A32A606-27CD-4197-B2AB-258B4448A78A}" destId="{315306D7-63C7-47F0-B7B9-A5765306EDF9}" srcOrd="1" destOrd="2" presId="urn:microsoft.com/office/officeart/2005/8/layout/hProcess4"/>
    <dgm:cxn modelId="{676B15BE-0027-4E8A-B501-AE049B04892D}" type="presOf" srcId="{B1588C69-AD82-4B59-B9F7-5AA2AF20078D}" destId="{FFE5E1F4-5A55-4D1E-9F2F-779EDAC7BE4F}" srcOrd="0" destOrd="5" presId="urn:microsoft.com/office/officeart/2005/8/layout/hProcess4"/>
    <dgm:cxn modelId="{61491DC9-F2B4-470E-8234-AE868589A8BA}" type="presOf" srcId="{E25DAEC0-E216-420B-A65D-6AA96EBBDAA6}" destId="{FFE5E1F4-5A55-4D1E-9F2F-779EDAC7BE4F}" srcOrd="0" destOrd="3" presId="urn:microsoft.com/office/officeart/2005/8/layout/hProcess4"/>
    <dgm:cxn modelId="{C7D8F4CD-F6DD-4DD8-AC1C-9187F7C18599}" type="presOf" srcId="{3F5FD561-7151-4AAA-9FE1-01EA7C40B0EB}" destId="{2B614883-F0D9-4B49-A778-6CDABEA4C03C}" srcOrd="0" destOrd="4" presId="urn:microsoft.com/office/officeart/2005/8/layout/hProcess4"/>
    <dgm:cxn modelId="{793B29CF-26CF-4C3A-A80D-414F95F01031}" type="presOf" srcId="{3DC3ADD4-2947-4C9B-A6BC-C260C6C90108}" destId="{1CCD9074-0E95-4797-B25D-82DD4D4286F7}" srcOrd="0" destOrd="1" presId="urn:microsoft.com/office/officeart/2005/8/layout/hProcess4"/>
    <dgm:cxn modelId="{61C34ED0-323B-4E6B-BAEE-4AB47C196803}" srcId="{E0E9F113-245E-4D1D-AEEA-4AE6252DA540}" destId="{E074B78B-2447-4AC4-92FA-C7DCDE081FF6}" srcOrd="2" destOrd="0" parTransId="{35D2DFB2-63C1-46CB-8031-DD42C98F14ED}" sibTransId="{B99C5769-9BDB-4909-9379-FFB56D7DF25C}"/>
    <dgm:cxn modelId="{3766D0D2-8219-4614-86D3-6D305E072CE4}" type="presOf" srcId="{45CE0CF5-2AB1-42B4-B310-EC931EDD3F2C}" destId="{2B614883-F0D9-4B49-A778-6CDABEA4C03C}" srcOrd="0" destOrd="1" presId="urn:microsoft.com/office/officeart/2005/8/layout/hProcess4"/>
    <dgm:cxn modelId="{A157EFD2-350A-4579-BA49-1E405F822DC9}" srcId="{D0CD59CB-F20A-4454-A2AB-364EC467544B}" destId="{E2968B2D-913D-499A-86D4-B47D064948A6}" srcOrd="4" destOrd="0" parTransId="{E57BD8C5-5109-48D3-95C5-1CA8A2F94256}" sibTransId="{96F78B44-0841-4DC7-A875-424653380FFA}"/>
    <dgm:cxn modelId="{A39B36D3-1D4A-410F-8C5E-A35F7BE5026C}" srcId="{8356EFAB-2FDC-4FE7-BC04-CF2057B37669}" destId="{F6EDBDA4-6480-498B-982B-88896BCAABD6}" srcOrd="1" destOrd="0" parTransId="{527D1F40-F79F-4474-A327-5CE41F1A781C}" sibTransId="{A8D3C187-3FC6-4823-9A09-C3AB174DA571}"/>
    <dgm:cxn modelId="{73A048D5-13FD-4CE6-911E-AEDCDC7A9450}" type="presOf" srcId="{60301328-929F-42A4-897A-50EF16C9FC01}" destId="{61146A59-F01A-4572-B3CC-C419A5D7FE3A}" srcOrd="1" destOrd="6" presId="urn:microsoft.com/office/officeart/2005/8/layout/hProcess4"/>
    <dgm:cxn modelId="{740101DC-D4FC-4C1D-84B4-CA37DED66CA0}" srcId="{E0E9F113-245E-4D1D-AEEA-4AE6252DA540}" destId="{45CE0CF5-2AB1-42B4-B310-EC931EDD3F2C}" srcOrd="1" destOrd="0" parTransId="{7D160785-1E94-4CDB-830F-2A03192C597A}" sibTransId="{4613EC7D-EC42-4A26-B9D6-13E1A6265CD8}"/>
    <dgm:cxn modelId="{D8F539DD-D43E-4B98-BEA6-B772B647CD56}" type="presOf" srcId="{8F213BBE-AAE2-43DB-BA4A-ADF3E461AD9F}" destId="{FFE5E1F4-5A55-4D1E-9F2F-779EDAC7BE4F}" srcOrd="0" destOrd="8" presId="urn:microsoft.com/office/officeart/2005/8/layout/hProcess4"/>
    <dgm:cxn modelId="{92C9BCE5-7EA2-4ED8-9F4A-47B0FC9DB5C8}" type="presOf" srcId="{4A32A606-27CD-4197-B2AB-258B4448A78A}" destId="{FFE5E1F4-5A55-4D1E-9F2F-779EDAC7BE4F}" srcOrd="0" destOrd="2" presId="urn:microsoft.com/office/officeart/2005/8/layout/hProcess4"/>
    <dgm:cxn modelId="{60FA0FEB-9110-4AA9-AE64-061823905A36}" srcId="{8356EFAB-2FDC-4FE7-BC04-CF2057B37669}" destId="{E25DAEC0-E216-420B-A65D-6AA96EBBDAA6}" srcOrd="3" destOrd="0" parTransId="{6C10D759-7D0A-45FC-B379-B0DF87F33634}" sibTransId="{238C5F9C-3ECF-4CEB-A2D1-D06EF7484A7E}"/>
    <dgm:cxn modelId="{E1F640ED-F584-4633-96CF-744A22429556}" type="presOf" srcId="{8356EFAB-2FDC-4FE7-BC04-CF2057B37669}" destId="{A679871B-80C0-4ED0-A273-E8D51CACEA42}" srcOrd="0" destOrd="0" presId="urn:microsoft.com/office/officeart/2005/8/layout/hProcess4"/>
    <dgm:cxn modelId="{4A7ED2F0-8F37-4C00-A44E-55ABB63C23F2}" type="presOf" srcId="{D0CD59CB-F20A-4454-A2AB-364EC467544B}" destId="{52C9AF3A-69DC-4757-BDA9-96DEC7FC455A}" srcOrd="0" destOrd="0" presId="urn:microsoft.com/office/officeart/2005/8/layout/hProcess4"/>
    <dgm:cxn modelId="{51AD7EF2-CCAA-4E78-B981-3E63ED4CE49B}" type="presOf" srcId="{B681DDBC-2B8A-4C78-8F61-2FE36352B538}" destId="{870F0019-1D07-42D5-B4E6-8EE8333D76D8}" srcOrd="1" destOrd="6" presId="urn:microsoft.com/office/officeart/2005/8/layout/hProcess4"/>
    <dgm:cxn modelId="{0994C0F3-EF47-458B-8A50-F8142BD51758}" type="presOf" srcId="{2A7F7FBA-326A-4A92-B0B6-30B7C250867A}" destId="{315306D7-63C7-47F0-B7B9-A5765306EDF9}" srcOrd="1" destOrd="6" presId="urn:microsoft.com/office/officeart/2005/8/layout/hProcess4"/>
    <dgm:cxn modelId="{B474A8F9-784D-45D1-B1CF-6B6997E3DE8A}" srcId="{8356EFAB-2FDC-4FE7-BC04-CF2057B37669}" destId="{B1588C69-AD82-4B59-B9F7-5AA2AF20078D}" srcOrd="5" destOrd="0" parTransId="{8C808711-9F49-40C2-841A-651339FBD7B9}" sibTransId="{DE45A607-2D12-4815-864A-C15E08D9F0FA}"/>
    <dgm:cxn modelId="{26C891FA-5AC0-40CE-984B-769692436819}" type="presOf" srcId="{8F213BBE-AAE2-43DB-BA4A-ADF3E461AD9F}" destId="{315306D7-63C7-47F0-B7B9-A5765306EDF9}" srcOrd="1" destOrd="8" presId="urn:microsoft.com/office/officeart/2005/8/layout/hProcess4"/>
    <dgm:cxn modelId="{8F7AFA76-9AC6-49AF-9555-21ABC1C79A68}" type="presParOf" srcId="{5E93FD85-0FA6-465E-B289-FFD6A476609D}" destId="{C3F5FDE2-6E9E-4073-8698-1C75C5636C96}" srcOrd="0" destOrd="0" presId="urn:microsoft.com/office/officeart/2005/8/layout/hProcess4"/>
    <dgm:cxn modelId="{D2F78B1B-40DC-4049-9344-74950B9659B0}" type="presParOf" srcId="{5E93FD85-0FA6-465E-B289-FFD6A476609D}" destId="{EAFEF912-7857-4DA6-8C9C-F928CD97975F}" srcOrd="1" destOrd="0" presId="urn:microsoft.com/office/officeart/2005/8/layout/hProcess4"/>
    <dgm:cxn modelId="{DCC50CC7-5142-46AE-91CA-F533E03E2852}" type="presParOf" srcId="{5E93FD85-0FA6-465E-B289-FFD6A476609D}" destId="{586C5697-AC48-49C9-BF00-9E7162AA7CF9}" srcOrd="2" destOrd="0" presId="urn:microsoft.com/office/officeart/2005/8/layout/hProcess4"/>
    <dgm:cxn modelId="{EC9206D8-F2A0-4561-AC5F-E6EA0B0FA812}" type="presParOf" srcId="{586C5697-AC48-49C9-BF00-9E7162AA7CF9}" destId="{D8AB235E-C756-4326-A969-E113CF54B0D4}" srcOrd="0" destOrd="0" presId="urn:microsoft.com/office/officeart/2005/8/layout/hProcess4"/>
    <dgm:cxn modelId="{BBA8A7CF-906D-444B-8C46-11C817EAB2FC}" type="presParOf" srcId="{D8AB235E-C756-4326-A969-E113CF54B0D4}" destId="{A3688C33-3B2F-4D3B-8748-8217F13DFBBB}" srcOrd="0" destOrd="0" presId="urn:microsoft.com/office/officeart/2005/8/layout/hProcess4"/>
    <dgm:cxn modelId="{16662821-B375-4EAD-97E8-E065FB4117AF}" type="presParOf" srcId="{D8AB235E-C756-4326-A969-E113CF54B0D4}" destId="{2B614883-F0D9-4B49-A778-6CDABEA4C03C}" srcOrd="1" destOrd="0" presId="urn:microsoft.com/office/officeart/2005/8/layout/hProcess4"/>
    <dgm:cxn modelId="{547C7D3C-0C9F-40D0-AA2C-55D9975B49E1}" type="presParOf" srcId="{D8AB235E-C756-4326-A969-E113CF54B0D4}" destId="{870F0019-1D07-42D5-B4E6-8EE8333D76D8}" srcOrd="2" destOrd="0" presId="urn:microsoft.com/office/officeart/2005/8/layout/hProcess4"/>
    <dgm:cxn modelId="{40111908-6F86-49D1-9EE2-5334C415E87B}" type="presParOf" srcId="{D8AB235E-C756-4326-A969-E113CF54B0D4}" destId="{FE9398AB-C928-4520-9AA8-E7C460CAA161}" srcOrd="3" destOrd="0" presId="urn:microsoft.com/office/officeart/2005/8/layout/hProcess4"/>
    <dgm:cxn modelId="{28025970-A335-4CD3-A5AA-09E8663B72AF}" type="presParOf" srcId="{D8AB235E-C756-4326-A969-E113CF54B0D4}" destId="{1F8A922A-DE15-4480-A5C7-35B5FF254253}" srcOrd="4" destOrd="0" presId="urn:microsoft.com/office/officeart/2005/8/layout/hProcess4"/>
    <dgm:cxn modelId="{086DE6FC-2F8B-4685-9AB1-D18EE830CCF4}" type="presParOf" srcId="{586C5697-AC48-49C9-BF00-9E7162AA7CF9}" destId="{A61D1AB2-A460-48B1-91BA-B32823A83E35}" srcOrd="1" destOrd="0" presId="urn:microsoft.com/office/officeart/2005/8/layout/hProcess4"/>
    <dgm:cxn modelId="{2075120B-B81A-4BFC-A2B4-F085F11BC64D}" type="presParOf" srcId="{586C5697-AC48-49C9-BF00-9E7162AA7CF9}" destId="{BC5957A4-5204-4323-8507-FC15DD1E9F3B}" srcOrd="2" destOrd="0" presId="urn:microsoft.com/office/officeart/2005/8/layout/hProcess4"/>
    <dgm:cxn modelId="{C7E20BBB-F601-4EE4-806D-2FCBCB3C9B1E}" type="presParOf" srcId="{BC5957A4-5204-4323-8507-FC15DD1E9F3B}" destId="{7C6263D4-DF79-4FAD-872E-51A5D7FE5730}" srcOrd="0" destOrd="0" presId="urn:microsoft.com/office/officeart/2005/8/layout/hProcess4"/>
    <dgm:cxn modelId="{0D94FB4D-3DCB-40F7-B4F8-4486EB5692F4}" type="presParOf" srcId="{BC5957A4-5204-4323-8507-FC15DD1E9F3B}" destId="{1CCD9074-0E95-4797-B25D-82DD4D4286F7}" srcOrd="1" destOrd="0" presId="urn:microsoft.com/office/officeart/2005/8/layout/hProcess4"/>
    <dgm:cxn modelId="{9295C38F-6DF9-4926-82CE-2C56BAD31FCF}" type="presParOf" srcId="{BC5957A4-5204-4323-8507-FC15DD1E9F3B}" destId="{61146A59-F01A-4572-B3CC-C419A5D7FE3A}" srcOrd="2" destOrd="0" presId="urn:microsoft.com/office/officeart/2005/8/layout/hProcess4"/>
    <dgm:cxn modelId="{815B7B5A-572B-4FD3-AF51-D6141DCA03E2}" type="presParOf" srcId="{BC5957A4-5204-4323-8507-FC15DD1E9F3B}" destId="{52C9AF3A-69DC-4757-BDA9-96DEC7FC455A}" srcOrd="3" destOrd="0" presId="urn:microsoft.com/office/officeart/2005/8/layout/hProcess4"/>
    <dgm:cxn modelId="{A4DBE47F-30CD-4604-A465-FC84259391F0}" type="presParOf" srcId="{BC5957A4-5204-4323-8507-FC15DD1E9F3B}" destId="{66FFDDDC-BF03-460F-AEF8-D33265257CE6}" srcOrd="4" destOrd="0" presId="urn:microsoft.com/office/officeart/2005/8/layout/hProcess4"/>
    <dgm:cxn modelId="{9A3641D7-8F6D-4E15-8D75-A34FFD4D5604}" type="presParOf" srcId="{586C5697-AC48-49C9-BF00-9E7162AA7CF9}" destId="{7C650DE6-9CD9-4EA1-A581-38BDD38C8207}" srcOrd="3" destOrd="0" presId="urn:microsoft.com/office/officeart/2005/8/layout/hProcess4"/>
    <dgm:cxn modelId="{7839BDFB-3D9F-42C4-8A40-92872486721F}" type="presParOf" srcId="{586C5697-AC48-49C9-BF00-9E7162AA7CF9}" destId="{6E3EF2F7-CD07-4DD8-A708-3749F500E087}" srcOrd="4" destOrd="0" presId="urn:microsoft.com/office/officeart/2005/8/layout/hProcess4"/>
    <dgm:cxn modelId="{74BA6A99-04E8-43CE-99A2-1249C1CB5092}" type="presParOf" srcId="{6E3EF2F7-CD07-4DD8-A708-3749F500E087}" destId="{E8B131AE-75A5-4FAA-BB4B-468501AACD6D}" srcOrd="0" destOrd="0" presId="urn:microsoft.com/office/officeart/2005/8/layout/hProcess4"/>
    <dgm:cxn modelId="{5D138F3D-6D9B-406C-A7A8-F159A044CC47}" type="presParOf" srcId="{6E3EF2F7-CD07-4DD8-A708-3749F500E087}" destId="{FFE5E1F4-5A55-4D1E-9F2F-779EDAC7BE4F}" srcOrd="1" destOrd="0" presId="urn:microsoft.com/office/officeart/2005/8/layout/hProcess4"/>
    <dgm:cxn modelId="{9C8AEBF6-FD71-477D-868A-238F14E04E01}" type="presParOf" srcId="{6E3EF2F7-CD07-4DD8-A708-3749F500E087}" destId="{315306D7-63C7-47F0-B7B9-A5765306EDF9}" srcOrd="2" destOrd="0" presId="urn:microsoft.com/office/officeart/2005/8/layout/hProcess4"/>
    <dgm:cxn modelId="{7597B83B-3492-497F-894F-36BBC7865023}" type="presParOf" srcId="{6E3EF2F7-CD07-4DD8-A708-3749F500E087}" destId="{A679871B-80C0-4ED0-A273-E8D51CACEA42}" srcOrd="3" destOrd="0" presId="urn:microsoft.com/office/officeart/2005/8/layout/hProcess4"/>
    <dgm:cxn modelId="{2F3ECD86-5EBA-48E3-BC9F-65585C381C9D}" type="presParOf" srcId="{6E3EF2F7-CD07-4DD8-A708-3749F500E087}" destId="{061EA309-3BA1-423D-8CD5-417F1022A73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1821A-2334-463D-B13D-90309760E866}" type="doc">
      <dgm:prSet loTypeId="urn:microsoft.com/office/officeart/2005/8/layout/hierarchy4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1377B4DD-1933-41D4-BC82-B7F942721C3F}">
      <dgm:prSet phldrT="[Text]" custT="1"/>
      <dgm:spPr>
        <a:solidFill>
          <a:schemeClr val="tx1"/>
        </a:solidFill>
      </dgm:spPr>
      <dgm:t>
        <a:bodyPr/>
        <a:lstStyle/>
        <a:p>
          <a:endParaRPr lang="en-US" sz="3200" dirty="0">
            <a:latin typeface="Neutraface Text Demi" pitchFamily="50" charset="0"/>
          </a:endParaRPr>
        </a:p>
      </dgm:t>
    </dgm:pt>
    <dgm:pt modelId="{DEE2730B-A788-48F6-99EB-2C974A3200E8}" type="parTrans" cxnId="{54374F9F-266B-42CB-9577-DBCE0AB04922}">
      <dgm:prSet/>
      <dgm:spPr/>
      <dgm:t>
        <a:bodyPr/>
        <a:lstStyle/>
        <a:p>
          <a:endParaRPr lang="en-US"/>
        </a:p>
      </dgm:t>
    </dgm:pt>
    <dgm:pt modelId="{5315D26A-1551-4D27-9529-B327CF57ADD9}" type="sibTrans" cxnId="{54374F9F-266B-42CB-9577-DBCE0AB04922}">
      <dgm:prSet/>
      <dgm:spPr/>
      <dgm:t>
        <a:bodyPr/>
        <a:lstStyle/>
        <a:p>
          <a:endParaRPr lang="en-US"/>
        </a:p>
      </dgm:t>
    </dgm:pt>
    <dgm:pt modelId="{CED2D579-5452-48FB-B570-4C47D08ABB25}">
      <dgm:prSet/>
      <dgm:spPr>
        <a:solidFill>
          <a:schemeClr val="bg1"/>
        </a:solidFill>
      </dgm:spPr>
      <dgm:t>
        <a:bodyPr/>
        <a:lstStyle/>
        <a:p>
          <a:endParaRPr lang="en-US" dirty="0">
            <a:latin typeface="Neutraface Text Demi" pitchFamily="50" charset="0"/>
          </a:endParaRPr>
        </a:p>
      </dgm:t>
    </dgm:pt>
    <dgm:pt modelId="{BACA43E6-0BBD-4863-93A2-8DA6DF61DCDF}" type="sibTrans" cxnId="{EE5D2D15-0753-45D8-903A-16FA97435B7F}">
      <dgm:prSet/>
      <dgm:spPr/>
      <dgm:t>
        <a:bodyPr/>
        <a:lstStyle/>
        <a:p>
          <a:endParaRPr lang="en-US"/>
        </a:p>
      </dgm:t>
    </dgm:pt>
    <dgm:pt modelId="{9E90B0B5-C888-4EF3-95F0-493D59E79406}" type="parTrans" cxnId="{EE5D2D15-0753-45D8-903A-16FA97435B7F}">
      <dgm:prSet/>
      <dgm:spPr/>
      <dgm:t>
        <a:bodyPr/>
        <a:lstStyle/>
        <a:p>
          <a:endParaRPr lang="en-US"/>
        </a:p>
      </dgm:t>
    </dgm:pt>
    <dgm:pt modelId="{124396C4-F68B-4EFC-98DE-A1F68ACCD4BF}" type="pres">
      <dgm:prSet presAssocID="{9831821A-2334-463D-B13D-90309760E866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FF0F16-2734-44D9-8CB3-23C8F39638B0}" type="pres">
      <dgm:prSet presAssocID="{1377B4DD-1933-41D4-BC82-B7F942721C3F}" presName="vertOne" presStyleCnt="0"/>
      <dgm:spPr/>
    </dgm:pt>
    <dgm:pt modelId="{75028FBB-5F4D-44EC-8CDD-4F67E6ABFCAB}" type="pres">
      <dgm:prSet presAssocID="{1377B4DD-1933-41D4-BC82-B7F942721C3F}" presName="txOne" presStyleLbl="node0" presStyleIdx="0" presStyleCnt="1" custScaleY="1034343" custLinFactY="4823" custLinFactNeighborX="49" custLinFactNeighborY="100000">
        <dgm:presLayoutVars>
          <dgm:chPref val="3"/>
        </dgm:presLayoutVars>
      </dgm:prSet>
      <dgm:spPr>
        <a:prstGeom prst="rect">
          <a:avLst/>
        </a:prstGeom>
      </dgm:spPr>
    </dgm:pt>
    <dgm:pt modelId="{47F1D562-FE2A-4EA8-B014-4E305EA15B0C}" type="pres">
      <dgm:prSet presAssocID="{1377B4DD-1933-41D4-BC82-B7F942721C3F}" presName="parTransOne" presStyleCnt="0"/>
      <dgm:spPr/>
    </dgm:pt>
    <dgm:pt modelId="{AC4A7394-7AB0-4453-B9DD-3F3A80D12E75}" type="pres">
      <dgm:prSet presAssocID="{1377B4DD-1933-41D4-BC82-B7F942721C3F}" presName="horzOne" presStyleCnt="0"/>
      <dgm:spPr/>
    </dgm:pt>
    <dgm:pt modelId="{0E3FBF56-0786-4AB9-A45A-F668631E2DE1}" type="pres">
      <dgm:prSet presAssocID="{CED2D579-5452-48FB-B570-4C47D08ABB25}" presName="vertTwo" presStyleCnt="0"/>
      <dgm:spPr/>
    </dgm:pt>
    <dgm:pt modelId="{026694E9-7596-4F61-8640-1EC80ED7ED90}" type="pres">
      <dgm:prSet presAssocID="{CED2D579-5452-48FB-B570-4C47D08ABB25}" presName="txTwo" presStyleLbl="node2" presStyleIdx="0" presStyleCnt="1">
        <dgm:presLayoutVars>
          <dgm:chPref val="3"/>
        </dgm:presLayoutVars>
      </dgm:prSet>
      <dgm:spPr/>
    </dgm:pt>
    <dgm:pt modelId="{C915E897-0123-4F47-9E85-07A219FA6EA7}" type="pres">
      <dgm:prSet presAssocID="{CED2D579-5452-48FB-B570-4C47D08ABB25}" presName="horzTwo" presStyleCnt="0"/>
      <dgm:spPr/>
    </dgm:pt>
  </dgm:ptLst>
  <dgm:cxnLst>
    <dgm:cxn modelId="{EE5D2D15-0753-45D8-903A-16FA97435B7F}" srcId="{1377B4DD-1933-41D4-BC82-B7F942721C3F}" destId="{CED2D579-5452-48FB-B570-4C47D08ABB25}" srcOrd="0" destOrd="0" parTransId="{9E90B0B5-C888-4EF3-95F0-493D59E79406}" sibTransId="{BACA43E6-0BBD-4863-93A2-8DA6DF61DCDF}"/>
    <dgm:cxn modelId="{EDEC6741-ED1B-4092-9B55-246D2C356EC3}" type="presOf" srcId="{9831821A-2334-463D-B13D-90309760E866}" destId="{124396C4-F68B-4EFC-98DE-A1F68ACCD4BF}" srcOrd="0" destOrd="0" presId="urn:microsoft.com/office/officeart/2005/8/layout/hierarchy4"/>
    <dgm:cxn modelId="{54374F9F-266B-42CB-9577-DBCE0AB04922}" srcId="{9831821A-2334-463D-B13D-90309760E866}" destId="{1377B4DD-1933-41D4-BC82-B7F942721C3F}" srcOrd="0" destOrd="0" parTransId="{DEE2730B-A788-48F6-99EB-2C974A3200E8}" sibTransId="{5315D26A-1551-4D27-9529-B327CF57ADD9}"/>
    <dgm:cxn modelId="{8F98FFE5-4AD8-4770-8158-43C455629703}" type="presOf" srcId="{1377B4DD-1933-41D4-BC82-B7F942721C3F}" destId="{75028FBB-5F4D-44EC-8CDD-4F67E6ABFCAB}" srcOrd="0" destOrd="0" presId="urn:microsoft.com/office/officeart/2005/8/layout/hierarchy4"/>
    <dgm:cxn modelId="{785FEEEC-FBA0-4F99-BF1F-DEA6CA3C22B4}" type="presOf" srcId="{CED2D579-5452-48FB-B570-4C47D08ABB25}" destId="{026694E9-7596-4F61-8640-1EC80ED7ED90}" srcOrd="0" destOrd="0" presId="urn:microsoft.com/office/officeart/2005/8/layout/hierarchy4"/>
    <dgm:cxn modelId="{797E2C43-D2F9-46D4-8209-A4849D061322}" type="presParOf" srcId="{124396C4-F68B-4EFC-98DE-A1F68ACCD4BF}" destId="{9AFF0F16-2734-44D9-8CB3-23C8F39638B0}" srcOrd="0" destOrd="0" presId="urn:microsoft.com/office/officeart/2005/8/layout/hierarchy4"/>
    <dgm:cxn modelId="{1CB1CE8C-440D-4289-9D16-001F33D773C6}" type="presParOf" srcId="{9AFF0F16-2734-44D9-8CB3-23C8F39638B0}" destId="{75028FBB-5F4D-44EC-8CDD-4F67E6ABFCAB}" srcOrd="0" destOrd="0" presId="urn:microsoft.com/office/officeart/2005/8/layout/hierarchy4"/>
    <dgm:cxn modelId="{E2CE18BB-DDE7-476A-8219-9F4C7F29E2CF}" type="presParOf" srcId="{9AFF0F16-2734-44D9-8CB3-23C8F39638B0}" destId="{47F1D562-FE2A-4EA8-B014-4E305EA15B0C}" srcOrd="1" destOrd="0" presId="urn:microsoft.com/office/officeart/2005/8/layout/hierarchy4"/>
    <dgm:cxn modelId="{019111F4-E3CF-4505-A9D8-CCCCDBD1B6DD}" type="presParOf" srcId="{9AFF0F16-2734-44D9-8CB3-23C8F39638B0}" destId="{AC4A7394-7AB0-4453-B9DD-3F3A80D12E75}" srcOrd="2" destOrd="0" presId="urn:microsoft.com/office/officeart/2005/8/layout/hierarchy4"/>
    <dgm:cxn modelId="{FAB6D78F-C76B-4402-A6A9-15FFD37C4347}" type="presParOf" srcId="{AC4A7394-7AB0-4453-B9DD-3F3A80D12E75}" destId="{0E3FBF56-0786-4AB9-A45A-F668631E2DE1}" srcOrd="0" destOrd="0" presId="urn:microsoft.com/office/officeart/2005/8/layout/hierarchy4"/>
    <dgm:cxn modelId="{27F6ED56-FE49-4340-AD6D-0A0913665FD9}" type="presParOf" srcId="{0E3FBF56-0786-4AB9-A45A-F668631E2DE1}" destId="{026694E9-7596-4F61-8640-1EC80ED7ED90}" srcOrd="0" destOrd="0" presId="urn:microsoft.com/office/officeart/2005/8/layout/hierarchy4"/>
    <dgm:cxn modelId="{472B9406-C783-444C-9ED0-DEFA318EF1B9}" type="presParOf" srcId="{0E3FBF56-0786-4AB9-A45A-F668631E2DE1}" destId="{C915E897-0123-4F47-9E85-07A219FA6EA7}" srcOrd="1" destOrd="0" presId="urn:microsoft.com/office/officeart/2005/8/layout/hierarchy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614883-F0D9-4B49-A778-6CDABEA4C03C}">
      <dsp:nvSpPr>
        <dsp:cNvPr id="0" name=""/>
        <dsp:cNvSpPr/>
      </dsp:nvSpPr>
      <dsp:spPr>
        <a:xfrm>
          <a:off x="186407" y="630511"/>
          <a:ext cx="3435344" cy="3355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b="1" kern="1200" dirty="0"/>
            <a:t>PROS: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Increased Retention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Reinsurance Access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Low Maintenance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b="1" kern="1200" dirty="0"/>
            <a:t>CONS: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1 Carrier Partner Option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Limited Lines of Business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Low Control</a:t>
          </a:r>
        </a:p>
      </dsp:txBody>
      <dsp:txXfrm>
        <a:off x="263629" y="707733"/>
        <a:ext cx="3280900" cy="2482122"/>
      </dsp:txXfrm>
    </dsp:sp>
    <dsp:sp modelId="{A61D1AB2-A460-48B1-91BA-B32823A83E35}">
      <dsp:nvSpPr>
        <dsp:cNvPr id="0" name=""/>
        <dsp:cNvSpPr/>
      </dsp:nvSpPr>
      <dsp:spPr>
        <a:xfrm>
          <a:off x="1303845" y="1870300"/>
          <a:ext cx="4039944" cy="4039944"/>
        </a:xfrm>
        <a:prstGeom prst="leftCircularArrow">
          <a:avLst>
            <a:gd name="adj1" fmla="val 2347"/>
            <a:gd name="adj2" fmla="val 283437"/>
            <a:gd name="adj3" fmla="val 1549960"/>
            <a:gd name="adj4" fmla="val 8515502"/>
            <a:gd name="adj5" fmla="val 2738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398AB-C928-4520-9AA8-E7C460CAA161}">
      <dsp:nvSpPr>
        <dsp:cNvPr id="0" name=""/>
        <dsp:cNvSpPr/>
      </dsp:nvSpPr>
      <dsp:spPr>
        <a:xfrm>
          <a:off x="1249461" y="4518759"/>
          <a:ext cx="1130174" cy="553867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b="0" kern="1200" dirty="0"/>
        </a:p>
      </dsp:txBody>
      <dsp:txXfrm>
        <a:off x="1265683" y="4534981"/>
        <a:ext cx="1097730" cy="521423"/>
      </dsp:txXfrm>
    </dsp:sp>
    <dsp:sp modelId="{1CCD9074-0E95-4797-B25D-82DD4D4286F7}">
      <dsp:nvSpPr>
        <dsp:cNvPr id="0" name=""/>
        <dsp:cNvSpPr/>
      </dsp:nvSpPr>
      <dsp:spPr>
        <a:xfrm>
          <a:off x="3891993" y="1279732"/>
          <a:ext cx="3629036" cy="33556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100" b="1" kern="1200" dirty="0"/>
            <a:t>PROS:</a:t>
          </a:r>
          <a:endParaRPr lang="en-US" sz="1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Increased Retention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Reinsurance Access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Carrier Partner Options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b="1" kern="1200" dirty="0"/>
            <a:t>CONS: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Moderate Control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2000" kern="1200" dirty="0"/>
            <a:t>Bundled Services</a:t>
          </a:r>
        </a:p>
      </dsp:txBody>
      <dsp:txXfrm>
        <a:off x="3969215" y="2076017"/>
        <a:ext cx="3474592" cy="2482122"/>
      </dsp:txXfrm>
    </dsp:sp>
    <dsp:sp modelId="{7C650DE6-9CD9-4EA1-A581-38BDD38C8207}">
      <dsp:nvSpPr>
        <dsp:cNvPr id="0" name=""/>
        <dsp:cNvSpPr/>
      </dsp:nvSpPr>
      <dsp:spPr>
        <a:xfrm>
          <a:off x="5701373" y="-788074"/>
          <a:ext cx="4074572" cy="4074572"/>
        </a:xfrm>
        <a:prstGeom prst="circularArrow">
          <a:avLst>
            <a:gd name="adj1" fmla="val 2327"/>
            <a:gd name="adj2" fmla="val 280899"/>
            <a:gd name="adj3" fmla="val 18896043"/>
            <a:gd name="adj4" fmla="val 11927963"/>
            <a:gd name="adj5" fmla="val 2715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C9AF3A-69DC-4757-BDA9-96DEC7FC455A}">
      <dsp:nvSpPr>
        <dsp:cNvPr id="0" name=""/>
        <dsp:cNvSpPr/>
      </dsp:nvSpPr>
      <dsp:spPr>
        <a:xfrm>
          <a:off x="5541653" y="625786"/>
          <a:ext cx="731286" cy="733737"/>
        </a:xfrm>
        <a:prstGeom prst="roundRect">
          <a:avLst>
            <a:gd name="adj" fmla="val 10000"/>
          </a:avLst>
        </a:prstGeom>
        <a:noFill/>
        <a:ln w="1905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b="0" kern="1200" dirty="0">
            <a:solidFill>
              <a:prstClr val="white"/>
            </a:solidFill>
            <a:latin typeface="Aptos" panose="02110004020202020204"/>
            <a:ea typeface="+mn-ea"/>
            <a:cs typeface="+mn-cs"/>
          </a:endParaRPr>
        </a:p>
      </dsp:txBody>
      <dsp:txXfrm>
        <a:off x="5563072" y="647205"/>
        <a:ext cx="688448" cy="690899"/>
      </dsp:txXfrm>
    </dsp:sp>
    <dsp:sp modelId="{FFE5E1F4-5A55-4D1E-9F2F-779EDAC7BE4F}">
      <dsp:nvSpPr>
        <dsp:cNvPr id="0" name=""/>
        <dsp:cNvSpPr/>
      </dsp:nvSpPr>
      <dsp:spPr>
        <a:xfrm>
          <a:off x="7703913" y="0"/>
          <a:ext cx="3595529" cy="32362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US" sz="2000" b="1" kern="1200" dirty="0"/>
            <a:t>PROS: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Highest Control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More Lines of Business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Tax Exempt Structure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Full Transparency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Ability to Scale w/ Cells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Unique Captive Solution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1" kern="1200" dirty="0"/>
            <a:t>CONS: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/>
            <a:t>Higher Cost to Operate</a:t>
          </a:r>
        </a:p>
      </dsp:txBody>
      <dsp:txXfrm>
        <a:off x="7778388" y="74475"/>
        <a:ext cx="3446579" cy="2393830"/>
      </dsp:txXfrm>
    </dsp:sp>
    <dsp:sp modelId="{A679871B-80C0-4ED0-A273-E8D51CACEA42}">
      <dsp:nvSpPr>
        <dsp:cNvPr id="0" name=""/>
        <dsp:cNvSpPr/>
      </dsp:nvSpPr>
      <dsp:spPr>
        <a:xfrm>
          <a:off x="8800751" y="3621880"/>
          <a:ext cx="2437295" cy="969232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500" kern="1200" dirty="0"/>
        </a:p>
      </dsp:txBody>
      <dsp:txXfrm>
        <a:off x="8829139" y="3650268"/>
        <a:ext cx="2380519" cy="9124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028FBB-5F4D-44EC-8CDD-4F67E6ABFCAB}">
      <dsp:nvSpPr>
        <dsp:cNvPr id="0" name=""/>
        <dsp:cNvSpPr/>
      </dsp:nvSpPr>
      <dsp:spPr>
        <a:xfrm>
          <a:off x="6741" y="56375"/>
          <a:ext cx="6896978" cy="4201893"/>
        </a:xfrm>
        <a:prstGeom prst="rect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>
            <a:latin typeface="Neutraface Text Demi" pitchFamily="50" charset="0"/>
          </a:endParaRPr>
        </a:p>
      </dsp:txBody>
      <dsp:txXfrm>
        <a:off x="6741" y="56375"/>
        <a:ext cx="6896978" cy="4201893"/>
      </dsp:txXfrm>
    </dsp:sp>
    <dsp:sp modelId="{026694E9-7596-4F61-8640-1EC80ED7ED90}">
      <dsp:nvSpPr>
        <dsp:cNvPr id="0" name=""/>
        <dsp:cNvSpPr/>
      </dsp:nvSpPr>
      <dsp:spPr>
        <a:xfrm>
          <a:off x="3370" y="4238676"/>
          <a:ext cx="6896978" cy="406237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>
            <a:latin typeface="Neutraface Text Demi" pitchFamily="50" charset="0"/>
          </a:endParaRPr>
        </a:p>
      </dsp:txBody>
      <dsp:txXfrm>
        <a:off x="15268" y="4250574"/>
        <a:ext cx="6873182" cy="3824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341496-3993-443F-A136-D794500805CD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F389E2-0D4D-4897-9B85-B1F95B26BB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966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69312-9B2D-9144-B4E3-28F563A370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CF18AC-66B6-AB45-845E-44C914F6A8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DEE09-4DE7-8749-9F9F-B6ACA9B09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FDDAD-3C25-0B45-A90A-FE64B382F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35C759-7CA9-6340-98AA-CAB821614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8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4123A-E821-DC4A-932E-BAA1736B6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AA928-7E8E-D249-B8FE-E10C87A010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359116-486C-E940-9FCF-F5928CCBF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8D716-267C-9045-9643-E34046E43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7D4FF7-1970-834E-914B-57089315A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83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D8B131-79D4-7B43-8E3D-EE34BFE1F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78509A-0794-B640-BD25-05A03BF745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BB0DEC-434F-1D40-8679-93C8FC5C7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4E2F1-320C-AD4C-896F-00150E5F7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58C63-AE0E-CB44-ABC3-4EFA56F1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734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40078-A086-6A44-8D8D-C3EE1E81E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EBAF2-1D07-5E42-A229-B9CA34F450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62CF1-ABA4-0140-8097-BF8008A45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DF1D1F-0D53-F34F-A3FE-2656A975D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7EA33-CEC0-7E4A-A7A7-EF6391FA1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0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1F795-783F-1446-90C3-CDDBA2313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867D3-F578-7B45-8414-21B59B8B32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49417-67D0-614E-A879-CF2E1263C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177F1-5053-3941-9366-87E0A0F88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C0C0B-2E03-B24E-8C77-92909748C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79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D1C30-BC02-DF4C-A217-DC3ACE962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F4494-4342-A64E-B612-BA2B70DD25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0189F-2DA5-5A47-BDBC-CC6B74C7A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AB82EE-D421-DC40-8D66-38C68083F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B86180-6250-604E-A3B1-94C90FCD8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3B67E-EB32-E340-9EEE-7AA8ADB17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50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51D4-1BA1-314F-9A52-9238CC6F1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B7250A-179A-114D-BF33-E908AFFEF7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F5596D-45F1-204F-B0D6-C353F70C4C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E503BB-4DF9-9642-B6D6-E7A035496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3732B-37B0-E04D-89A4-2E4C293776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29DE51-D2A1-D14C-A42E-9C79A9461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E0360A-3E3A-8145-BC2C-EBAE7A235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A655B0-79D6-8548-865A-7B4AD1942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046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CC34A0-F98E-EE47-810B-79E9140FD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C179A2-A0B2-964F-8030-F60E729B85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8B1A87-BAD7-B74B-99BC-68131A20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727ACD-FE9B-E54F-8600-8BEEC26F8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36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F22EDF-BD32-A54A-9C35-F350FC2CC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940AE8-E2AA-4B41-A926-5CBBF57D2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DD85E5-96E4-0D4F-9C7C-3290640A5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540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04488-8BFA-A34F-B316-1CCDA1D35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AA6A2E-01A0-8740-A6F4-F6B7AA123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46B775-88A3-9B43-9F6F-C7092B23AC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F1F332-C16D-6647-98C2-4E418DF3D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A2CF8-72A6-704A-B6AD-EA35FB165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643684-C14B-7346-872A-D8D9BBC04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52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D562A8-3547-2F49-A958-B53DF3A7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7795291-C957-4F4E-82AE-C5CCB1E0E8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A11E0-7113-604C-87CD-8FBD506A8A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D2EAB2-B1EE-CD4F-BC57-152B0069E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E83B7C-8FD1-2540-895C-E7B5231C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F7B9F0-62BC-0A4C-A1D2-73313AEF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829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3F6D95-7BA4-354D-84D7-48DF37116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3FB0FA-42D0-C84E-A1B6-5A744AB1CC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713F1-C8F6-C347-B617-86A5E3D89C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06762-431A-C04B-A145-6D55273BF32E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27D01-AC00-664E-A34E-67ED4342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8DEBB1-ACE4-1941-A828-30D4428BC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B4762-BF0E-4D48-A0B4-9D9342D6A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54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3D7512A-4ABD-6B4D-875A-2BE1E6861E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3572"/>
            <a:ext cx="12179299" cy="68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86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54290D-655D-A0D2-5854-4101CA537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B4857-C83A-A2F0-8920-BB1931EAD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45" y="87316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MEBCO: MSL Program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E229A22A-F426-2795-2D51-283BF8DA74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406197"/>
              </p:ext>
            </p:extLst>
          </p:nvPr>
        </p:nvGraphicFramePr>
        <p:xfrm>
          <a:off x="3019772" y="1719244"/>
          <a:ext cx="6903720" cy="4647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94995363-D741-D0A6-6C47-D1EC613B3AED}"/>
              </a:ext>
            </a:extLst>
          </p:cNvPr>
          <p:cNvSpPr/>
          <p:nvPr/>
        </p:nvSpPr>
        <p:spPr>
          <a:xfrm>
            <a:off x="3044288" y="2773717"/>
            <a:ext cx="5745348" cy="3141455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32BE8C-20D7-43A0-FDFE-694E27419366}"/>
              </a:ext>
            </a:extLst>
          </p:cNvPr>
          <p:cNvSpPr txBox="1"/>
          <p:nvPr/>
        </p:nvSpPr>
        <p:spPr>
          <a:xfrm>
            <a:off x="2735249" y="5971756"/>
            <a:ext cx="6083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Individual Municipality Self-Insured Retention (SIR) Layer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1895DF-0C77-E408-890E-523ADBF756B3}"/>
              </a:ext>
            </a:extLst>
          </p:cNvPr>
          <p:cNvSpPr txBox="1"/>
          <p:nvPr/>
        </p:nvSpPr>
        <p:spPr>
          <a:xfrm>
            <a:off x="4770709" y="1742372"/>
            <a:ext cx="349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-111" charset="-128"/>
                <a:cs typeface="Arial" panose="020B0604020202020204" pitchFamily="34" charset="0"/>
              </a:rPr>
              <a:t>Stop Loss Carrier</a:t>
            </a:r>
          </a:p>
        </p:txBody>
      </p:sp>
      <p:sp>
        <p:nvSpPr>
          <p:cNvPr id="7" name="Rounded Rectangle 22">
            <a:extLst>
              <a:ext uri="{FF2B5EF4-FFF2-40B4-BE49-F238E27FC236}">
                <a16:creationId xmlns:a16="http://schemas.microsoft.com/office/drawing/2014/main" id="{0822D8C1-2E35-B9EE-1B4F-F906D143F962}"/>
              </a:ext>
            </a:extLst>
          </p:cNvPr>
          <p:cNvSpPr/>
          <p:nvPr/>
        </p:nvSpPr>
        <p:spPr>
          <a:xfrm>
            <a:off x="3044287" y="4344676"/>
            <a:ext cx="748793" cy="15704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61213-FB49-19A4-AB90-D8E40D39B837}"/>
              </a:ext>
            </a:extLst>
          </p:cNvPr>
          <p:cNvSpPr txBox="1"/>
          <p:nvPr/>
        </p:nvSpPr>
        <p:spPr>
          <a:xfrm>
            <a:off x="3081253" y="4374557"/>
            <a:ext cx="660962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$100k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9" name="Right Arrow 13">
            <a:extLst>
              <a:ext uri="{FF2B5EF4-FFF2-40B4-BE49-F238E27FC236}">
                <a16:creationId xmlns:a16="http://schemas.microsoft.com/office/drawing/2014/main" id="{97CB38B2-2A6E-891B-C52C-45C7424D74ED}"/>
              </a:ext>
            </a:extLst>
          </p:cNvPr>
          <p:cNvSpPr/>
          <p:nvPr/>
        </p:nvSpPr>
        <p:spPr>
          <a:xfrm>
            <a:off x="1392479" y="1870144"/>
            <a:ext cx="1371543" cy="1257371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Theirs</a:t>
            </a:r>
          </a:p>
        </p:txBody>
      </p:sp>
      <p:sp>
        <p:nvSpPr>
          <p:cNvPr id="10" name="Right Arrow 32">
            <a:extLst>
              <a:ext uri="{FF2B5EF4-FFF2-40B4-BE49-F238E27FC236}">
                <a16:creationId xmlns:a16="http://schemas.microsoft.com/office/drawing/2014/main" id="{FA6FE843-716A-53B4-2E87-E57A56A7E311}"/>
              </a:ext>
            </a:extLst>
          </p:cNvPr>
          <p:cNvSpPr/>
          <p:nvPr/>
        </p:nvSpPr>
        <p:spPr>
          <a:xfrm>
            <a:off x="1377792" y="3228569"/>
            <a:ext cx="1371543" cy="125737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Ours</a:t>
            </a:r>
          </a:p>
        </p:txBody>
      </p:sp>
      <p:sp>
        <p:nvSpPr>
          <p:cNvPr id="11" name="Right Arrow 33">
            <a:extLst>
              <a:ext uri="{FF2B5EF4-FFF2-40B4-BE49-F238E27FC236}">
                <a16:creationId xmlns:a16="http://schemas.microsoft.com/office/drawing/2014/main" id="{00DF4C33-7123-077E-9D86-4F5B0467D65B}"/>
              </a:ext>
            </a:extLst>
          </p:cNvPr>
          <p:cNvSpPr/>
          <p:nvPr/>
        </p:nvSpPr>
        <p:spPr>
          <a:xfrm>
            <a:off x="1363706" y="4616293"/>
            <a:ext cx="1371543" cy="1257371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Mine</a:t>
            </a:r>
          </a:p>
        </p:txBody>
      </p:sp>
      <p:sp>
        <p:nvSpPr>
          <p:cNvPr id="12" name="Rounded Rectangle 22">
            <a:extLst>
              <a:ext uri="{FF2B5EF4-FFF2-40B4-BE49-F238E27FC236}">
                <a16:creationId xmlns:a16="http://schemas.microsoft.com/office/drawing/2014/main" id="{225F35BB-039F-6606-0287-B7381F02E6A4}"/>
              </a:ext>
            </a:extLst>
          </p:cNvPr>
          <p:cNvSpPr/>
          <p:nvPr/>
        </p:nvSpPr>
        <p:spPr>
          <a:xfrm>
            <a:off x="3817248" y="4339132"/>
            <a:ext cx="748793" cy="15704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7E2E6B-D729-22E9-C5DE-81985F7C37D7}"/>
              </a:ext>
            </a:extLst>
          </p:cNvPr>
          <p:cNvSpPr txBox="1"/>
          <p:nvPr/>
        </p:nvSpPr>
        <p:spPr>
          <a:xfrm>
            <a:off x="3854214" y="4369013"/>
            <a:ext cx="660962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$100k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4" name="Rounded Rectangle 22">
            <a:extLst>
              <a:ext uri="{FF2B5EF4-FFF2-40B4-BE49-F238E27FC236}">
                <a16:creationId xmlns:a16="http://schemas.microsoft.com/office/drawing/2014/main" id="{0C0F96E8-B412-AE25-2AC4-611764DDE8AB}"/>
              </a:ext>
            </a:extLst>
          </p:cNvPr>
          <p:cNvSpPr/>
          <p:nvPr/>
        </p:nvSpPr>
        <p:spPr>
          <a:xfrm>
            <a:off x="4590209" y="4344676"/>
            <a:ext cx="748793" cy="15704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C315890-A5E8-BCE3-4F85-F5D2F5F503E7}"/>
              </a:ext>
            </a:extLst>
          </p:cNvPr>
          <p:cNvSpPr txBox="1"/>
          <p:nvPr/>
        </p:nvSpPr>
        <p:spPr>
          <a:xfrm>
            <a:off x="4627175" y="4374557"/>
            <a:ext cx="660962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$100k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Rounded Rectangle 22">
            <a:extLst>
              <a:ext uri="{FF2B5EF4-FFF2-40B4-BE49-F238E27FC236}">
                <a16:creationId xmlns:a16="http://schemas.microsoft.com/office/drawing/2014/main" id="{ECD92535-7F5D-860C-172C-EE531FE2FCF4}"/>
              </a:ext>
            </a:extLst>
          </p:cNvPr>
          <p:cNvSpPr/>
          <p:nvPr/>
        </p:nvSpPr>
        <p:spPr>
          <a:xfrm>
            <a:off x="5375968" y="4339132"/>
            <a:ext cx="748793" cy="15704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3E9AC4F-CA39-71C5-7DB8-D292AD7E68FF}"/>
              </a:ext>
            </a:extLst>
          </p:cNvPr>
          <p:cNvSpPr txBox="1"/>
          <p:nvPr/>
        </p:nvSpPr>
        <p:spPr>
          <a:xfrm>
            <a:off x="5412934" y="4369013"/>
            <a:ext cx="660962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$100k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8" name="Rounded Rectangle 22">
            <a:extLst>
              <a:ext uri="{FF2B5EF4-FFF2-40B4-BE49-F238E27FC236}">
                <a16:creationId xmlns:a16="http://schemas.microsoft.com/office/drawing/2014/main" id="{41A95963-D51D-0352-4F77-901CD39A04D8}"/>
              </a:ext>
            </a:extLst>
          </p:cNvPr>
          <p:cNvSpPr/>
          <p:nvPr/>
        </p:nvSpPr>
        <p:spPr>
          <a:xfrm>
            <a:off x="6143496" y="4339132"/>
            <a:ext cx="748793" cy="15704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7FE3F4-7CDB-74EC-CC9F-B4FFD68B7E5C}"/>
              </a:ext>
            </a:extLst>
          </p:cNvPr>
          <p:cNvSpPr txBox="1"/>
          <p:nvPr/>
        </p:nvSpPr>
        <p:spPr>
          <a:xfrm>
            <a:off x="6180462" y="4369013"/>
            <a:ext cx="660962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$100k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0" name="Rounded Rectangle 22">
            <a:extLst>
              <a:ext uri="{FF2B5EF4-FFF2-40B4-BE49-F238E27FC236}">
                <a16:creationId xmlns:a16="http://schemas.microsoft.com/office/drawing/2014/main" id="{9FBD6BAD-4388-F0E0-5C8E-F7C396F4F310}"/>
              </a:ext>
            </a:extLst>
          </p:cNvPr>
          <p:cNvSpPr/>
          <p:nvPr/>
        </p:nvSpPr>
        <p:spPr>
          <a:xfrm>
            <a:off x="6929255" y="4339132"/>
            <a:ext cx="748793" cy="15704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FD0D7F2-C3A8-E142-B86A-ACE9A2C7320B}"/>
              </a:ext>
            </a:extLst>
          </p:cNvPr>
          <p:cNvSpPr txBox="1"/>
          <p:nvPr/>
        </p:nvSpPr>
        <p:spPr>
          <a:xfrm>
            <a:off x="6966221" y="4369013"/>
            <a:ext cx="660962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$100k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2" name="Rounded Rectangle 22">
            <a:extLst>
              <a:ext uri="{FF2B5EF4-FFF2-40B4-BE49-F238E27FC236}">
                <a16:creationId xmlns:a16="http://schemas.microsoft.com/office/drawing/2014/main" id="{35C5F3FD-9F86-331E-5332-2ADF4B566530}"/>
              </a:ext>
            </a:extLst>
          </p:cNvPr>
          <p:cNvSpPr/>
          <p:nvPr/>
        </p:nvSpPr>
        <p:spPr>
          <a:xfrm>
            <a:off x="7702216" y="4339132"/>
            <a:ext cx="748793" cy="157049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381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E6791E-A9BF-456F-EC63-E6618BEE5B72}"/>
              </a:ext>
            </a:extLst>
          </p:cNvPr>
          <p:cNvSpPr txBox="1"/>
          <p:nvPr/>
        </p:nvSpPr>
        <p:spPr>
          <a:xfrm>
            <a:off x="7739182" y="4369013"/>
            <a:ext cx="660962" cy="12926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Muni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#7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$100k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30A5FA-D7B2-F878-A841-DA813858F010}"/>
              </a:ext>
            </a:extLst>
          </p:cNvPr>
          <p:cNvSpPr txBox="1"/>
          <p:nvPr/>
        </p:nvSpPr>
        <p:spPr>
          <a:xfrm>
            <a:off x="4318684" y="3520610"/>
            <a:ext cx="1591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$100k-$500k Spec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7200EC7-A8DB-EA75-121D-759C3DCEA00F}"/>
              </a:ext>
            </a:extLst>
          </p:cNvPr>
          <p:cNvSpPr txBox="1"/>
          <p:nvPr/>
        </p:nvSpPr>
        <p:spPr>
          <a:xfrm>
            <a:off x="3342985" y="3040219"/>
            <a:ext cx="3494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-111" charset="-128"/>
                <a:cs typeface="Arial" panose="020B0604020202020204" pitchFamily="34" charset="0"/>
              </a:rPr>
              <a:t>Captive (Group)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13DEC2-2AB6-01AC-94DE-05D7C50E46A9}"/>
              </a:ext>
            </a:extLst>
          </p:cNvPr>
          <p:cNvSpPr txBox="1"/>
          <p:nvPr/>
        </p:nvSpPr>
        <p:spPr>
          <a:xfrm rot="5400000">
            <a:off x="7726055" y="3621820"/>
            <a:ext cx="32561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-111" charset="-128"/>
                <a:cs typeface="Arial" panose="020B0604020202020204" pitchFamily="34" charset="0"/>
              </a:rPr>
              <a:t>Aggregate Protection</a:t>
            </a:r>
          </a:p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 Light" panose="020F0302020204030204"/>
                <a:ea typeface="ＭＳ Ｐゴシック" pitchFamily="-111" charset="-128"/>
                <a:cs typeface="Arial" panose="020B0604020202020204" pitchFamily="34" charset="0"/>
              </a:rPr>
              <a:t>&gt;125% Captive Layer Loss Funding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CDC5802-9325-4299-389C-131CABF1B0F9}"/>
              </a:ext>
            </a:extLst>
          </p:cNvPr>
          <p:cNvSpPr txBox="1"/>
          <p:nvPr/>
        </p:nvSpPr>
        <p:spPr>
          <a:xfrm>
            <a:off x="5482460" y="2137995"/>
            <a:ext cx="18923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$500k-Unlimited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Spec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9" name="Arrow: Up-Down 28">
            <a:extLst>
              <a:ext uri="{FF2B5EF4-FFF2-40B4-BE49-F238E27FC236}">
                <a16:creationId xmlns:a16="http://schemas.microsoft.com/office/drawing/2014/main" id="{0EC194F7-70CC-4A09-5A42-311AF07FCEBD}"/>
              </a:ext>
            </a:extLst>
          </p:cNvPr>
          <p:cNvSpPr/>
          <p:nvPr/>
        </p:nvSpPr>
        <p:spPr>
          <a:xfrm rot="13299766">
            <a:off x="6680634" y="1995397"/>
            <a:ext cx="703781" cy="1673044"/>
          </a:xfrm>
          <a:prstGeom prst="upDownArrow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Reinsurance</a:t>
            </a:r>
          </a:p>
        </p:txBody>
      </p:sp>
      <p:sp>
        <p:nvSpPr>
          <p:cNvPr id="30" name="Arrow: Up-Down 29">
            <a:extLst>
              <a:ext uri="{FF2B5EF4-FFF2-40B4-BE49-F238E27FC236}">
                <a16:creationId xmlns:a16="http://schemas.microsoft.com/office/drawing/2014/main" id="{987DB061-B3B3-ADB8-A3B3-E905ECB69DC5}"/>
              </a:ext>
            </a:extLst>
          </p:cNvPr>
          <p:cNvSpPr/>
          <p:nvPr/>
        </p:nvSpPr>
        <p:spPr>
          <a:xfrm rot="13377788">
            <a:off x="7118682" y="2194939"/>
            <a:ext cx="703781" cy="2489927"/>
          </a:xfrm>
          <a:prstGeom prst="up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Stop Loss Policies</a:t>
            </a:r>
          </a:p>
        </p:txBody>
      </p:sp>
    </p:spTree>
    <p:extLst>
      <p:ext uri="{BB962C8B-B14F-4D97-AF65-F5344CB8AC3E}">
        <p14:creationId xmlns:p14="http://schemas.microsoft.com/office/powerpoint/2010/main" val="3455667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989C79C-75D6-7F49-CDDB-DB2BE74EE8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CDCA7-24C0-84F3-F2BC-F1C4DF1BE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30" y="1122592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MEBCO: By the Numbers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2719D01-CF5C-FB3E-15C5-6339B909D8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82" y="1109936"/>
            <a:ext cx="4599588" cy="1824356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342BD9AA-3A0E-E0BA-2C89-CA5687F43856}"/>
              </a:ext>
            </a:extLst>
          </p:cNvPr>
          <p:cNvSpPr txBox="1">
            <a:spLocks/>
          </p:cNvSpPr>
          <p:nvPr/>
        </p:nvSpPr>
        <p:spPr>
          <a:xfrm>
            <a:off x="739202" y="2550803"/>
            <a:ext cx="4728103" cy="34692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$60,000,000 Annual Budget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$15,000,000 Assets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Enrollment:  2,150 Contracts &amp; 4,800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1.7M Physicians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Access to 7,000 Hospitals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Coverage in 50 states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05BCB3-5B28-A336-014D-AAD97218571D}"/>
              </a:ext>
            </a:extLst>
          </p:cNvPr>
          <p:cNvSpPr txBox="1">
            <a:spLocks/>
          </p:cNvSpPr>
          <p:nvPr/>
        </p:nvSpPr>
        <p:spPr>
          <a:xfrm>
            <a:off x="5632673" y="2550803"/>
            <a:ext cx="5711983" cy="25093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$37M medical claims paid annually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$18M paid pharmacy claims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Retiree Programs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&gt;99% Claims approved/paid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~8% Admin Fees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1906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02114C6-2E77-C423-5B3C-6F6414697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FB27D-548C-A53A-03A9-3B827065B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87625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MEBCO: Budget Stability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3F5334-E4C1-1973-EEDF-EA1AC29E55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93" y="1747382"/>
            <a:ext cx="10429652" cy="399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720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EB7C2F-7C6F-B387-2027-06EB8CCF3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ject 22">
            <a:extLst>
              <a:ext uri="{FF2B5EF4-FFF2-40B4-BE49-F238E27FC236}">
                <a16:creationId xmlns:a16="http://schemas.microsoft.com/office/drawing/2014/main" id="{F7334DCC-D081-EF1A-96C9-5DD08B11727E}"/>
              </a:ext>
            </a:extLst>
          </p:cNvPr>
          <p:cNvSpPr/>
          <p:nvPr/>
        </p:nvSpPr>
        <p:spPr>
          <a:xfrm>
            <a:off x="4103816" y="1480365"/>
            <a:ext cx="6317876" cy="2257985"/>
          </a:xfrm>
          <a:custGeom>
            <a:avLst/>
            <a:gdLst/>
            <a:ahLst/>
            <a:cxnLst/>
            <a:rect l="l" t="t" r="r" b="b"/>
            <a:pathLst>
              <a:path w="7160259" h="2559050">
                <a:moveTo>
                  <a:pt x="0" y="0"/>
                </a:moveTo>
                <a:lnTo>
                  <a:pt x="7160056" y="0"/>
                </a:lnTo>
                <a:lnTo>
                  <a:pt x="7160056" y="2558618"/>
                </a:lnTo>
                <a:lnTo>
                  <a:pt x="0" y="2558618"/>
                </a:lnTo>
                <a:lnTo>
                  <a:pt x="0" y="0"/>
                </a:lnTo>
                <a:close/>
              </a:path>
            </a:pathLst>
          </a:custGeom>
          <a:ln w="8000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/>
            <a:endParaRPr sz="1588" kern="0">
              <a:solidFill>
                <a:sysClr val="windowText" lastClr="000000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DC2012-64D5-08EE-13C0-53FB57C7A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539" y="1997951"/>
            <a:ext cx="2966333" cy="334063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MEBCO: Cost Savings</a:t>
            </a:r>
          </a:p>
        </p:txBody>
      </p:sp>
      <p:grpSp>
        <p:nvGrpSpPr>
          <p:cNvPr id="190" name="object 5">
            <a:extLst>
              <a:ext uri="{FF2B5EF4-FFF2-40B4-BE49-F238E27FC236}">
                <a16:creationId xmlns:a16="http://schemas.microsoft.com/office/drawing/2014/main" id="{90016004-CD01-1B4E-FDB2-D202B3D03F21}"/>
              </a:ext>
            </a:extLst>
          </p:cNvPr>
          <p:cNvGrpSpPr/>
          <p:nvPr/>
        </p:nvGrpSpPr>
        <p:grpSpPr>
          <a:xfrm>
            <a:off x="4513948" y="1941978"/>
            <a:ext cx="5730688" cy="1476087"/>
            <a:chOff x="1838836" y="1476994"/>
            <a:chExt cx="6494780" cy="1672897"/>
          </a:xfrm>
        </p:grpSpPr>
        <p:sp>
          <p:nvSpPr>
            <p:cNvPr id="202" name="object 6">
              <a:extLst>
                <a:ext uri="{FF2B5EF4-FFF2-40B4-BE49-F238E27FC236}">
                  <a16:creationId xmlns:a16="http://schemas.microsoft.com/office/drawing/2014/main" id="{B0B32069-5FA8-EF10-4B14-C62D06F9C231}"/>
                </a:ext>
              </a:extLst>
            </p:cNvPr>
            <p:cNvSpPr/>
            <p:nvPr/>
          </p:nvSpPr>
          <p:spPr>
            <a:xfrm>
              <a:off x="1838836" y="1662808"/>
              <a:ext cx="6494780" cy="1301115"/>
            </a:xfrm>
            <a:custGeom>
              <a:avLst/>
              <a:gdLst/>
              <a:ahLst/>
              <a:cxnLst/>
              <a:rect l="l" t="t" r="r" b="b"/>
              <a:pathLst>
                <a:path w="6494780" h="1301114">
                  <a:moveTo>
                    <a:pt x="0" y="1300645"/>
                  </a:moveTo>
                  <a:lnTo>
                    <a:pt x="227651" y="1300645"/>
                  </a:lnTo>
                </a:path>
                <a:path w="6494780" h="1301114">
                  <a:moveTo>
                    <a:pt x="436312" y="1300645"/>
                  </a:moveTo>
                  <a:lnTo>
                    <a:pt x="491366" y="1300645"/>
                  </a:lnTo>
                </a:path>
                <a:path w="6494780" h="1301114">
                  <a:moveTo>
                    <a:pt x="700027" y="1300645"/>
                  </a:moveTo>
                  <a:lnTo>
                    <a:pt x="1155767" y="1300645"/>
                  </a:lnTo>
                </a:path>
                <a:path w="6494780" h="1301114">
                  <a:moveTo>
                    <a:pt x="1363158" y="1300645"/>
                  </a:moveTo>
                  <a:lnTo>
                    <a:pt x="1419482" y="1300645"/>
                  </a:lnTo>
                </a:path>
                <a:path w="6494780" h="1301114">
                  <a:moveTo>
                    <a:pt x="1628143" y="1300645"/>
                  </a:moveTo>
                  <a:lnTo>
                    <a:pt x="2083883" y="1300645"/>
                  </a:lnTo>
                </a:path>
                <a:path w="6494780" h="1301114">
                  <a:moveTo>
                    <a:pt x="2291274" y="1300645"/>
                  </a:moveTo>
                  <a:lnTo>
                    <a:pt x="2347598" y="1300645"/>
                  </a:lnTo>
                </a:path>
                <a:path w="6494780" h="1301114">
                  <a:moveTo>
                    <a:pt x="2554989" y="1300645"/>
                  </a:moveTo>
                  <a:lnTo>
                    <a:pt x="3010716" y="1300645"/>
                  </a:lnTo>
                </a:path>
                <a:path w="6494780" h="1301114">
                  <a:moveTo>
                    <a:pt x="3219377" y="1300645"/>
                  </a:moveTo>
                  <a:lnTo>
                    <a:pt x="3275714" y="1300645"/>
                  </a:lnTo>
                </a:path>
                <a:path w="6494780" h="1301114">
                  <a:moveTo>
                    <a:pt x="3483105" y="1300645"/>
                  </a:moveTo>
                  <a:lnTo>
                    <a:pt x="3938832" y="1300645"/>
                  </a:lnTo>
                </a:path>
                <a:path w="6494780" h="1301114">
                  <a:moveTo>
                    <a:pt x="4146223" y="1300645"/>
                  </a:moveTo>
                  <a:lnTo>
                    <a:pt x="4202548" y="1300645"/>
                  </a:lnTo>
                </a:path>
                <a:path w="6494780" h="1301114">
                  <a:moveTo>
                    <a:pt x="4411209" y="1300645"/>
                  </a:moveTo>
                  <a:lnTo>
                    <a:pt x="4866948" y="1300645"/>
                  </a:lnTo>
                </a:path>
                <a:path w="6494780" h="1301114">
                  <a:moveTo>
                    <a:pt x="5074339" y="1300645"/>
                  </a:moveTo>
                  <a:lnTo>
                    <a:pt x="5130664" y="1300645"/>
                  </a:lnTo>
                </a:path>
                <a:path w="6494780" h="1301114">
                  <a:moveTo>
                    <a:pt x="5339325" y="1300645"/>
                  </a:moveTo>
                  <a:lnTo>
                    <a:pt x="5793781" y="1300645"/>
                  </a:lnTo>
                </a:path>
                <a:path w="6494780" h="1301114">
                  <a:moveTo>
                    <a:pt x="6002442" y="1300645"/>
                  </a:moveTo>
                  <a:lnTo>
                    <a:pt x="6058780" y="1300645"/>
                  </a:lnTo>
                </a:path>
                <a:path w="6494780" h="1301114">
                  <a:moveTo>
                    <a:pt x="6266171" y="1300645"/>
                  </a:moveTo>
                  <a:lnTo>
                    <a:pt x="6494272" y="1300645"/>
                  </a:lnTo>
                </a:path>
                <a:path w="6494780" h="1301114">
                  <a:moveTo>
                    <a:pt x="6002442" y="1115021"/>
                  </a:moveTo>
                  <a:lnTo>
                    <a:pt x="6058780" y="1115021"/>
                  </a:lnTo>
                </a:path>
                <a:path w="6494780" h="1301114">
                  <a:moveTo>
                    <a:pt x="4411209" y="1115021"/>
                  </a:moveTo>
                  <a:lnTo>
                    <a:pt x="4866948" y="1115021"/>
                  </a:lnTo>
                </a:path>
                <a:path w="6494780" h="1301114">
                  <a:moveTo>
                    <a:pt x="5074339" y="1115021"/>
                  </a:moveTo>
                  <a:lnTo>
                    <a:pt x="5130664" y="1115021"/>
                  </a:lnTo>
                </a:path>
                <a:path w="6494780" h="1301114">
                  <a:moveTo>
                    <a:pt x="3483105" y="1115021"/>
                  </a:moveTo>
                  <a:lnTo>
                    <a:pt x="3938832" y="1115021"/>
                  </a:lnTo>
                </a:path>
                <a:path w="6494780" h="1301114">
                  <a:moveTo>
                    <a:pt x="4146223" y="1115021"/>
                  </a:moveTo>
                  <a:lnTo>
                    <a:pt x="4202548" y="1115021"/>
                  </a:lnTo>
                </a:path>
                <a:path w="6494780" h="1301114">
                  <a:moveTo>
                    <a:pt x="2554989" y="1115021"/>
                  </a:moveTo>
                  <a:lnTo>
                    <a:pt x="3010716" y="1115021"/>
                  </a:lnTo>
                </a:path>
                <a:path w="6494780" h="1301114">
                  <a:moveTo>
                    <a:pt x="3219377" y="1115021"/>
                  </a:moveTo>
                  <a:lnTo>
                    <a:pt x="3275714" y="1115021"/>
                  </a:lnTo>
                </a:path>
                <a:path w="6494780" h="1301114">
                  <a:moveTo>
                    <a:pt x="1628143" y="1115021"/>
                  </a:moveTo>
                  <a:lnTo>
                    <a:pt x="2083883" y="1115021"/>
                  </a:lnTo>
                </a:path>
                <a:path w="6494780" h="1301114">
                  <a:moveTo>
                    <a:pt x="2291274" y="1115021"/>
                  </a:moveTo>
                  <a:lnTo>
                    <a:pt x="2347598" y="1115021"/>
                  </a:lnTo>
                </a:path>
                <a:path w="6494780" h="1301114">
                  <a:moveTo>
                    <a:pt x="700027" y="1115021"/>
                  </a:moveTo>
                  <a:lnTo>
                    <a:pt x="1155767" y="1115021"/>
                  </a:lnTo>
                </a:path>
                <a:path w="6494780" h="1301114">
                  <a:moveTo>
                    <a:pt x="1363158" y="1115021"/>
                  </a:moveTo>
                  <a:lnTo>
                    <a:pt x="1419482" y="1115021"/>
                  </a:lnTo>
                </a:path>
                <a:path w="6494780" h="1301114">
                  <a:moveTo>
                    <a:pt x="0" y="1115021"/>
                  </a:moveTo>
                  <a:lnTo>
                    <a:pt x="227651" y="1115021"/>
                  </a:lnTo>
                </a:path>
                <a:path w="6494780" h="1301114">
                  <a:moveTo>
                    <a:pt x="436312" y="1115021"/>
                  </a:moveTo>
                  <a:lnTo>
                    <a:pt x="491366" y="1115021"/>
                  </a:lnTo>
                </a:path>
                <a:path w="6494780" h="1301114">
                  <a:moveTo>
                    <a:pt x="5339325" y="1115021"/>
                  </a:moveTo>
                  <a:lnTo>
                    <a:pt x="5793781" y="1115021"/>
                  </a:lnTo>
                </a:path>
                <a:path w="6494780" h="1301114">
                  <a:moveTo>
                    <a:pt x="6266171" y="1115021"/>
                  </a:moveTo>
                  <a:lnTo>
                    <a:pt x="6494272" y="1115021"/>
                  </a:lnTo>
                </a:path>
                <a:path w="6494780" h="1301114">
                  <a:moveTo>
                    <a:pt x="2554989" y="929398"/>
                  </a:moveTo>
                  <a:lnTo>
                    <a:pt x="3010716" y="929398"/>
                  </a:lnTo>
                </a:path>
                <a:path w="6494780" h="1301114">
                  <a:moveTo>
                    <a:pt x="3219377" y="929398"/>
                  </a:moveTo>
                  <a:lnTo>
                    <a:pt x="3275714" y="929398"/>
                  </a:lnTo>
                </a:path>
                <a:path w="6494780" h="1301114">
                  <a:moveTo>
                    <a:pt x="3483105" y="929398"/>
                  </a:moveTo>
                  <a:lnTo>
                    <a:pt x="3938832" y="929398"/>
                  </a:lnTo>
                </a:path>
                <a:path w="6494780" h="1301114">
                  <a:moveTo>
                    <a:pt x="4146223" y="929398"/>
                  </a:moveTo>
                  <a:lnTo>
                    <a:pt x="4202548" y="929398"/>
                  </a:lnTo>
                </a:path>
                <a:path w="6494780" h="1301114">
                  <a:moveTo>
                    <a:pt x="5339325" y="929398"/>
                  </a:moveTo>
                  <a:lnTo>
                    <a:pt x="5793781" y="929398"/>
                  </a:lnTo>
                </a:path>
                <a:path w="6494780" h="1301114">
                  <a:moveTo>
                    <a:pt x="6002442" y="929398"/>
                  </a:moveTo>
                  <a:lnTo>
                    <a:pt x="6058780" y="929398"/>
                  </a:lnTo>
                </a:path>
                <a:path w="6494780" h="1301114">
                  <a:moveTo>
                    <a:pt x="700027" y="929398"/>
                  </a:moveTo>
                  <a:lnTo>
                    <a:pt x="1155767" y="929398"/>
                  </a:lnTo>
                </a:path>
                <a:path w="6494780" h="1301114">
                  <a:moveTo>
                    <a:pt x="1628143" y="929398"/>
                  </a:moveTo>
                  <a:lnTo>
                    <a:pt x="2083883" y="929398"/>
                  </a:lnTo>
                </a:path>
                <a:path w="6494780" h="1301114">
                  <a:moveTo>
                    <a:pt x="2291274" y="929398"/>
                  </a:moveTo>
                  <a:lnTo>
                    <a:pt x="2347598" y="929398"/>
                  </a:lnTo>
                </a:path>
                <a:path w="6494780" h="1301114">
                  <a:moveTo>
                    <a:pt x="5074339" y="929398"/>
                  </a:moveTo>
                  <a:lnTo>
                    <a:pt x="5130664" y="929398"/>
                  </a:lnTo>
                </a:path>
                <a:path w="6494780" h="1301114">
                  <a:moveTo>
                    <a:pt x="0" y="929398"/>
                  </a:moveTo>
                  <a:lnTo>
                    <a:pt x="227651" y="929398"/>
                  </a:lnTo>
                </a:path>
                <a:path w="6494780" h="1301114">
                  <a:moveTo>
                    <a:pt x="436312" y="929398"/>
                  </a:moveTo>
                  <a:lnTo>
                    <a:pt x="491366" y="929398"/>
                  </a:lnTo>
                </a:path>
                <a:path w="6494780" h="1301114">
                  <a:moveTo>
                    <a:pt x="1363158" y="929398"/>
                  </a:moveTo>
                  <a:lnTo>
                    <a:pt x="1419482" y="929398"/>
                  </a:lnTo>
                </a:path>
                <a:path w="6494780" h="1301114">
                  <a:moveTo>
                    <a:pt x="4411209" y="929398"/>
                  </a:moveTo>
                  <a:lnTo>
                    <a:pt x="4866948" y="929398"/>
                  </a:lnTo>
                </a:path>
                <a:path w="6494780" h="1301114">
                  <a:moveTo>
                    <a:pt x="6266171" y="929398"/>
                  </a:moveTo>
                  <a:lnTo>
                    <a:pt x="6494272" y="929398"/>
                  </a:lnTo>
                </a:path>
                <a:path w="6494780" h="1301114">
                  <a:moveTo>
                    <a:pt x="6002442" y="743775"/>
                  </a:moveTo>
                  <a:lnTo>
                    <a:pt x="6058780" y="743775"/>
                  </a:lnTo>
                </a:path>
                <a:path w="6494780" h="1301114">
                  <a:moveTo>
                    <a:pt x="2554989" y="743775"/>
                  </a:moveTo>
                  <a:lnTo>
                    <a:pt x="3010716" y="743775"/>
                  </a:lnTo>
                </a:path>
                <a:path w="6494780" h="1301114">
                  <a:moveTo>
                    <a:pt x="3219377" y="743775"/>
                  </a:moveTo>
                  <a:lnTo>
                    <a:pt x="3275714" y="743775"/>
                  </a:lnTo>
                </a:path>
                <a:path w="6494780" h="1301114">
                  <a:moveTo>
                    <a:pt x="700027" y="743775"/>
                  </a:moveTo>
                  <a:lnTo>
                    <a:pt x="1155767" y="743775"/>
                  </a:lnTo>
                </a:path>
                <a:path w="6494780" h="1301114">
                  <a:moveTo>
                    <a:pt x="1363158" y="743775"/>
                  </a:moveTo>
                  <a:lnTo>
                    <a:pt x="1419482" y="743775"/>
                  </a:lnTo>
                </a:path>
                <a:path w="6494780" h="1301114">
                  <a:moveTo>
                    <a:pt x="3483105" y="743775"/>
                  </a:moveTo>
                  <a:lnTo>
                    <a:pt x="3938832" y="743775"/>
                  </a:lnTo>
                </a:path>
                <a:path w="6494780" h="1301114">
                  <a:moveTo>
                    <a:pt x="4146223" y="743775"/>
                  </a:moveTo>
                  <a:lnTo>
                    <a:pt x="4202548" y="743775"/>
                  </a:lnTo>
                </a:path>
                <a:path w="6494780" h="1301114">
                  <a:moveTo>
                    <a:pt x="5339325" y="743775"/>
                  </a:moveTo>
                  <a:lnTo>
                    <a:pt x="5793781" y="743775"/>
                  </a:lnTo>
                </a:path>
                <a:path w="6494780" h="1301114">
                  <a:moveTo>
                    <a:pt x="4411209" y="743775"/>
                  </a:moveTo>
                  <a:lnTo>
                    <a:pt x="4866948" y="743775"/>
                  </a:lnTo>
                </a:path>
                <a:path w="6494780" h="1301114">
                  <a:moveTo>
                    <a:pt x="0" y="743775"/>
                  </a:moveTo>
                  <a:lnTo>
                    <a:pt x="227651" y="743775"/>
                  </a:lnTo>
                </a:path>
                <a:path w="6494780" h="1301114">
                  <a:moveTo>
                    <a:pt x="436312" y="743775"/>
                  </a:moveTo>
                  <a:lnTo>
                    <a:pt x="491366" y="743775"/>
                  </a:lnTo>
                </a:path>
                <a:path w="6494780" h="1301114">
                  <a:moveTo>
                    <a:pt x="1628143" y="743775"/>
                  </a:moveTo>
                  <a:lnTo>
                    <a:pt x="2083883" y="743775"/>
                  </a:lnTo>
                </a:path>
                <a:path w="6494780" h="1301114">
                  <a:moveTo>
                    <a:pt x="2291274" y="743775"/>
                  </a:moveTo>
                  <a:lnTo>
                    <a:pt x="2347598" y="743775"/>
                  </a:lnTo>
                </a:path>
                <a:path w="6494780" h="1301114">
                  <a:moveTo>
                    <a:pt x="5074339" y="743775"/>
                  </a:moveTo>
                  <a:lnTo>
                    <a:pt x="5130664" y="743775"/>
                  </a:lnTo>
                </a:path>
                <a:path w="6494780" h="1301114">
                  <a:moveTo>
                    <a:pt x="6266171" y="743775"/>
                  </a:moveTo>
                  <a:lnTo>
                    <a:pt x="6494272" y="743775"/>
                  </a:lnTo>
                </a:path>
                <a:path w="6494780" h="1301114">
                  <a:moveTo>
                    <a:pt x="700027" y="556869"/>
                  </a:moveTo>
                  <a:lnTo>
                    <a:pt x="1155767" y="556869"/>
                  </a:lnTo>
                </a:path>
                <a:path w="6494780" h="1301114">
                  <a:moveTo>
                    <a:pt x="3483105" y="556869"/>
                  </a:moveTo>
                  <a:lnTo>
                    <a:pt x="3938832" y="556869"/>
                  </a:lnTo>
                </a:path>
                <a:path w="6494780" h="1301114">
                  <a:moveTo>
                    <a:pt x="4146223" y="556869"/>
                  </a:moveTo>
                  <a:lnTo>
                    <a:pt x="4202548" y="556869"/>
                  </a:lnTo>
                </a:path>
                <a:path w="6494780" h="1301114">
                  <a:moveTo>
                    <a:pt x="1628143" y="556869"/>
                  </a:moveTo>
                  <a:lnTo>
                    <a:pt x="2083883" y="556869"/>
                  </a:lnTo>
                </a:path>
                <a:path w="6494780" h="1301114">
                  <a:moveTo>
                    <a:pt x="2291274" y="556869"/>
                  </a:moveTo>
                  <a:lnTo>
                    <a:pt x="2347598" y="556869"/>
                  </a:lnTo>
                </a:path>
                <a:path w="6494780" h="1301114">
                  <a:moveTo>
                    <a:pt x="2554989" y="556869"/>
                  </a:moveTo>
                  <a:lnTo>
                    <a:pt x="3010716" y="556869"/>
                  </a:lnTo>
                </a:path>
                <a:path w="6494780" h="1301114">
                  <a:moveTo>
                    <a:pt x="3219377" y="556869"/>
                  </a:moveTo>
                  <a:lnTo>
                    <a:pt x="3275714" y="556869"/>
                  </a:lnTo>
                </a:path>
                <a:path w="6494780" h="1301114">
                  <a:moveTo>
                    <a:pt x="1363158" y="556869"/>
                  </a:moveTo>
                  <a:lnTo>
                    <a:pt x="1419482" y="556869"/>
                  </a:lnTo>
                </a:path>
                <a:path w="6494780" h="1301114">
                  <a:moveTo>
                    <a:pt x="4411209" y="556869"/>
                  </a:moveTo>
                  <a:lnTo>
                    <a:pt x="4866948" y="556869"/>
                  </a:lnTo>
                </a:path>
                <a:path w="6494780" h="1301114">
                  <a:moveTo>
                    <a:pt x="5074339" y="556869"/>
                  </a:moveTo>
                  <a:lnTo>
                    <a:pt x="5130664" y="556869"/>
                  </a:lnTo>
                </a:path>
                <a:path w="6494780" h="1301114">
                  <a:moveTo>
                    <a:pt x="5339325" y="556869"/>
                  </a:moveTo>
                  <a:lnTo>
                    <a:pt x="5793781" y="556869"/>
                  </a:lnTo>
                </a:path>
                <a:path w="6494780" h="1301114">
                  <a:moveTo>
                    <a:pt x="6002442" y="556869"/>
                  </a:moveTo>
                  <a:lnTo>
                    <a:pt x="6058780" y="556869"/>
                  </a:lnTo>
                </a:path>
                <a:path w="6494780" h="1301114">
                  <a:moveTo>
                    <a:pt x="0" y="556869"/>
                  </a:moveTo>
                  <a:lnTo>
                    <a:pt x="227651" y="556869"/>
                  </a:lnTo>
                </a:path>
                <a:path w="6494780" h="1301114">
                  <a:moveTo>
                    <a:pt x="436312" y="556869"/>
                  </a:moveTo>
                  <a:lnTo>
                    <a:pt x="491366" y="556869"/>
                  </a:lnTo>
                </a:path>
                <a:path w="6494780" h="1301114">
                  <a:moveTo>
                    <a:pt x="6266171" y="556869"/>
                  </a:moveTo>
                  <a:lnTo>
                    <a:pt x="6494272" y="556869"/>
                  </a:lnTo>
                </a:path>
                <a:path w="6494780" h="1301114">
                  <a:moveTo>
                    <a:pt x="0" y="371246"/>
                  </a:moveTo>
                  <a:lnTo>
                    <a:pt x="3010716" y="371246"/>
                  </a:lnTo>
                </a:path>
                <a:path w="6494780" h="1301114">
                  <a:moveTo>
                    <a:pt x="5339325" y="371246"/>
                  </a:moveTo>
                  <a:lnTo>
                    <a:pt x="5793781" y="371246"/>
                  </a:lnTo>
                </a:path>
                <a:path w="6494780" h="1301114">
                  <a:moveTo>
                    <a:pt x="3219377" y="371246"/>
                  </a:moveTo>
                  <a:lnTo>
                    <a:pt x="3938832" y="371246"/>
                  </a:lnTo>
                </a:path>
                <a:path w="6494780" h="1301114">
                  <a:moveTo>
                    <a:pt x="6002442" y="371246"/>
                  </a:moveTo>
                  <a:lnTo>
                    <a:pt x="6058780" y="371246"/>
                  </a:lnTo>
                </a:path>
                <a:path w="6494780" h="1301114">
                  <a:moveTo>
                    <a:pt x="4411209" y="371246"/>
                  </a:moveTo>
                  <a:lnTo>
                    <a:pt x="4866948" y="371246"/>
                  </a:lnTo>
                </a:path>
                <a:path w="6494780" h="1301114">
                  <a:moveTo>
                    <a:pt x="4146223" y="371246"/>
                  </a:moveTo>
                  <a:lnTo>
                    <a:pt x="4202548" y="371246"/>
                  </a:lnTo>
                </a:path>
                <a:path w="6494780" h="1301114">
                  <a:moveTo>
                    <a:pt x="5074339" y="371246"/>
                  </a:moveTo>
                  <a:lnTo>
                    <a:pt x="5130664" y="371246"/>
                  </a:lnTo>
                </a:path>
                <a:path w="6494780" h="1301114">
                  <a:moveTo>
                    <a:pt x="6266171" y="371246"/>
                  </a:moveTo>
                  <a:lnTo>
                    <a:pt x="6494272" y="371246"/>
                  </a:lnTo>
                </a:path>
                <a:path w="6494780" h="1301114">
                  <a:moveTo>
                    <a:pt x="0" y="185623"/>
                  </a:moveTo>
                  <a:lnTo>
                    <a:pt x="3938832" y="185623"/>
                  </a:lnTo>
                </a:path>
                <a:path w="6494780" h="1301114">
                  <a:moveTo>
                    <a:pt x="4146223" y="185623"/>
                  </a:moveTo>
                  <a:lnTo>
                    <a:pt x="4866948" y="185623"/>
                  </a:lnTo>
                </a:path>
                <a:path w="6494780" h="1301114">
                  <a:moveTo>
                    <a:pt x="6002442" y="185623"/>
                  </a:moveTo>
                  <a:lnTo>
                    <a:pt x="6058780" y="185623"/>
                  </a:lnTo>
                </a:path>
                <a:path w="6494780" h="1301114">
                  <a:moveTo>
                    <a:pt x="5074339" y="185623"/>
                  </a:moveTo>
                  <a:lnTo>
                    <a:pt x="5793781" y="185623"/>
                  </a:lnTo>
                </a:path>
                <a:path w="6494780" h="1301114">
                  <a:moveTo>
                    <a:pt x="6266171" y="185623"/>
                  </a:moveTo>
                  <a:lnTo>
                    <a:pt x="6494272" y="185623"/>
                  </a:lnTo>
                </a:path>
                <a:path w="6494780" h="1301114">
                  <a:moveTo>
                    <a:pt x="0" y="0"/>
                  </a:moveTo>
                  <a:lnTo>
                    <a:pt x="5793781" y="0"/>
                  </a:lnTo>
                </a:path>
                <a:path w="6494780" h="1301114">
                  <a:moveTo>
                    <a:pt x="6002442" y="0"/>
                  </a:moveTo>
                  <a:lnTo>
                    <a:pt x="6494272" y="0"/>
                  </a:lnTo>
                </a:path>
              </a:pathLst>
            </a:custGeom>
            <a:ln w="8000">
              <a:solidFill>
                <a:srgbClr val="D9D9D9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3" name="object 7">
              <a:extLst>
                <a:ext uri="{FF2B5EF4-FFF2-40B4-BE49-F238E27FC236}">
                  <a16:creationId xmlns:a16="http://schemas.microsoft.com/office/drawing/2014/main" id="{BBDFBBFE-7A96-DC50-7725-D997EB1FF903}"/>
                </a:ext>
              </a:extLst>
            </p:cNvPr>
            <p:cNvSpPr/>
            <p:nvPr/>
          </p:nvSpPr>
          <p:spPr>
            <a:xfrm>
              <a:off x="1838836" y="1476994"/>
              <a:ext cx="6494780" cy="0"/>
            </a:xfrm>
            <a:custGeom>
              <a:avLst/>
              <a:gdLst/>
              <a:ahLst/>
              <a:cxnLst/>
              <a:rect l="l" t="t" r="r" b="b"/>
              <a:pathLst>
                <a:path w="6494780">
                  <a:moveTo>
                    <a:pt x="0" y="0"/>
                  </a:moveTo>
                  <a:lnTo>
                    <a:pt x="6494272" y="0"/>
                  </a:lnTo>
                </a:path>
              </a:pathLst>
            </a:custGeom>
            <a:ln w="8001">
              <a:solidFill>
                <a:srgbClr val="D9D9D9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4" name="object 8">
              <a:extLst>
                <a:ext uri="{FF2B5EF4-FFF2-40B4-BE49-F238E27FC236}">
                  <a16:creationId xmlns:a16="http://schemas.microsoft.com/office/drawing/2014/main" id="{1F3CECF7-EC81-F054-0084-BA6C1FE77280}"/>
                </a:ext>
              </a:extLst>
            </p:cNvPr>
            <p:cNvSpPr/>
            <p:nvPr/>
          </p:nvSpPr>
          <p:spPr>
            <a:xfrm>
              <a:off x="2066488" y="1652561"/>
              <a:ext cx="5775325" cy="1497330"/>
            </a:xfrm>
            <a:custGeom>
              <a:avLst/>
              <a:gdLst/>
              <a:ahLst/>
              <a:cxnLst/>
              <a:rect l="l" t="t" r="r" b="b"/>
              <a:pathLst>
                <a:path w="5775325" h="1497330">
                  <a:moveTo>
                    <a:pt x="208661" y="537667"/>
                  </a:moveTo>
                  <a:lnTo>
                    <a:pt x="0" y="537667"/>
                  </a:lnTo>
                  <a:lnTo>
                    <a:pt x="0" y="1496707"/>
                  </a:lnTo>
                  <a:lnTo>
                    <a:pt x="208661" y="1496707"/>
                  </a:lnTo>
                  <a:lnTo>
                    <a:pt x="208661" y="537667"/>
                  </a:lnTo>
                  <a:close/>
                </a:path>
                <a:path w="5775325" h="1497330">
                  <a:moveTo>
                    <a:pt x="1135507" y="483908"/>
                  </a:moveTo>
                  <a:lnTo>
                    <a:pt x="928116" y="483908"/>
                  </a:lnTo>
                  <a:lnTo>
                    <a:pt x="928116" y="1496707"/>
                  </a:lnTo>
                  <a:lnTo>
                    <a:pt x="1135507" y="1496707"/>
                  </a:lnTo>
                  <a:lnTo>
                    <a:pt x="1135507" y="483908"/>
                  </a:lnTo>
                  <a:close/>
                </a:path>
                <a:path w="5775325" h="1497330">
                  <a:moveTo>
                    <a:pt x="2063623" y="385330"/>
                  </a:moveTo>
                  <a:lnTo>
                    <a:pt x="1856232" y="385330"/>
                  </a:lnTo>
                  <a:lnTo>
                    <a:pt x="1856232" y="1496707"/>
                  </a:lnTo>
                  <a:lnTo>
                    <a:pt x="2063623" y="1496707"/>
                  </a:lnTo>
                  <a:lnTo>
                    <a:pt x="2063623" y="385330"/>
                  </a:lnTo>
                  <a:close/>
                </a:path>
                <a:path w="5775325" h="1497330">
                  <a:moveTo>
                    <a:pt x="2991726" y="247078"/>
                  </a:moveTo>
                  <a:lnTo>
                    <a:pt x="2783065" y="247078"/>
                  </a:lnTo>
                  <a:lnTo>
                    <a:pt x="2783065" y="1496707"/>
                  </a:lnTo>
                  <a:lnTo>
                    <a:pt x="2991726" y="1496707"/>
                  </a:lnTo>
                  <a:lnTo>
                    <a:pt x="2991726" y="247078"/>
                  </a:lnTo>
                  <a:close/>
                </a:path>
                <a:path w="5775325" h="1497330">
                  <a:moveTo>
                    <a:pt x="3918572" y="153619"/>
                  </a:moveTo>
                  <a:lnTo>
                    <a:pt x="3711181" y="153619"/>
                  </a:lnTo>
                  <a:lnTo>
                    <a:pt x="3711181" y="1496707"/>
                  </a:lnTo>
                  <a:lnTo>
                    <a:pt x="3918572" y="1496707"/>
                  </a:lnTo>
                  <a:lnTo>
                    <a:pt x="3918572" y="153619"/>
                  </a:lnTo>
                  <a:close/>
                </a:path>
                <a:path w="5775325" h="1497330">
                  <a:moveTo>
                    <a:pt x="4846688" y="121615"/>
                  </a:moveTo>
                  <a:lnTo>
                    <a:pt x="4639297" y="121615"/>
                  </a:lnTo>
                  <a:lnTo>
                    <a:pt x="4639297" y="1496707"/>
                  </a:lnTo>
                  <a:lnTo>
                    <a:pt x="4846688" y="1496707"/>
                  </a:lnTo>
                  <a:lnTo>
                    <a:pt x="4846688" y="121615"/>
                  </a:lnTo>
                  <a:close/>
                </a:path>
                <a:path w="5775325" h="1497330">
                  <a:moveTo>
                    <a:pt x="5774791" y="0"/>
                  </a:moveTo>
                  <a:lnTo>
                    <a:pt x="5566130" y="0"/>
                  </a:lnTo>
                  <a:lnTo>
                    <a:pt x="5566130" y="1496707"/>
                  </a:lnTo>
                  <a:lnTo>
                    <a:pt x="5774791" y="1496707"/>
                  </a:lnTo>
                  <a:lnTo>
                    <a:pt x="5774791" y="0"/>
                  </a:lnTo>
                  <a:close/>
                </a:path>
              </a:pathLst>
            </a:custGeom>
            <a:solidFill>
              <a:srgbClr val="4EA7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5" name="object 9">
              <a:extLst>
                <a:ext uri="{FF2B5EF4-FFF2-40B4-BE49-F238E27FC236}">
                  <a16:creationId xmlns:a16="http://schemas.microsoft.com/office/drawing/2014/main" id="{66CB1935-0851-36C6-607E-85AEF7FE23D4}"/>
                </a:ext>
              </a:extLst>
            </p:cNvPr>
            <p:cNvSpPr/>
            <p:nvPr/>
          </p:nvSpPr>
          <p:spPr>
            <a:xfrm>
              <a:off x="2330203" y="1775459"/>
              <a:ext cx="5775325" cy="1374140"/>
            </a:xfrm>
            <a:custGeom>
              <a:avLst/>
              <a:gdLst/>
              <a:ahLst/>
              <a:cxnLst/>
              <a:rect l="l" t="t" r="r" b="b"/>
              <a:pathLst>
                <a:path w="5775325" h="1374139">
                  <a:moveTo>
                    <a:pt x="208661" y="348208"/>
                  </a:moveTo>
                  <a:lnTo>
                    <a:pt x="0" y="348208"/>
                  </a:lnTo>
                  <a:lnTo>
                    <a:pt x="0" y="1373809"/>
                  </a:lnTo>
                  <a:lnTo>
                    <a:pt x="208661" y="1373809"/>
                  </a:lnTo>
                  <a:lnTo>
                    <a:pt x="208661" y="348208"/>
                  </a:lnTo>
                  <a:close/>
                </a:path>
                <a:path w="5775325" h="1374139">
                  <a:moveTo>
                    <a:pt x="1136777" y="332841"/>
                  </a:moveTo>
                  <a:lnTo>
                    <a:pt x="928116" y="332841"/>
                  </a:lnTo>
                  <a:lnTo>
                    <a:pt x="928116" y="1373809"/>
                  </a:lnTo>
                  <a:lnTo>
                    <a:pt x="1136777" y="1373809"/>
                  </a:lnTo>
                  <a:lnTo>
                    <a:pt x="1136777" y="332841"/>
                  </a:lnTo>
                  <a:close/>
                </a:path>
                <a:path w="5775325" h="1374139">
                  <a:moveTo>
                    <a:pt x="2063610" y="317487"/>
                  </a:moveTo>
                  <a:lnTo>
                    <a:pt x="1856232" y="317487"/>
                  </a:lnTo>
                  <a:lnTo>
                    <a:pt x="1856232" y="1373809"/>
                  </a:lnTo>
                  <a:lnTo>
                    <a:pt x="2063610" y="1373809"/>
                  </a:lnTo>
                  <a:lnTo>
                    <a:pt x="2063610" y="317487"/>
                  </a:lnTo>
                  <a:close/>
                </a:path>
                <a:path w="5775325" h="1374139">
                  <a:moveTo>
                    <a:pt x="2991739" y="275234"/>
                  </a:moveTo>
                  <a:lnTo>
                    <a:pt x="2784348" y="275234"/>
                  </a:lnTo>
                  <a:lnTo>
                    <a:pt x="2784348" y="1373809"/>
                  </a:lnTo>
                  <a:lnTo>
                    <a:pt x="2991739" y="1373809"/>
                  </a:lnTo>
                  <a:lnTo>
                    <a:pt x="2991739" y="275234"/>
                  </a:lnTo>
                  <a:close/>
                </a:path>
                <a:path w="5775325" h="1374139">
                  <a:moveTo>
                    <a:pt x="3919842" y="184340"/>
                  </a:moveTo>
                  <a:lnTo>
                    <a:pt x="3711181" y="184340"/>
                  </a:lnTo>
                  <a:lnTo>
                    <a:pt x="3711181" y="1373809"/>
                  </a:lnTo>
                  <a:lnTo>
                    <a:pt x="3919842" y="1373809"/>
                  </a:lnTo>
                  <a:lnTo>
                    <a:pt x="3919842" y="184340"/>
                  </a:lnTo>
                  <a:close/>
                </a:path>
                <a:path w="5775325" h="1374139">
                  <a:moveTo>
                    <a:pt x="4847945" y="94729"/>
                  </a:moveTo>
                  <a:lnTo>
                    <a:pt x="4639297" y="94729"/>
                  </a:lnTo>
                  <a:lnTo>
                    <a:pt x="4639297" y="1373809"/>
                  </a:lnTo>
                  <a:lnTo>
                    <a:pt x="4847945" y="1373809"/>
                  </a:lnTo>
                  <a:lnTo>
                    <a:pt x="4847945" y="94729"/>
                  </a:lnTo>
                  <a:close/>
                </a:path>
                <a:path w="5775325" h="1374139">
                  <a:moveTo>
                    <a:pt x="5774804" y="0"/>
                  </a:moveTo>
                  <a:lnTo>
                    <a:pt x="5567413" y="0"/>
                  </a:lnTo>
                  <a:lnTo>
                    <a:pt x="5567413" y="1373809"/>
                  </a:lnTo>
                  <a:lnTo>
                    <a:pt x="5774804" y="1373809"/>
                  </a:lnTo>
                  <a:lnTo>
                    <a:pt x="5774804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06" name="object 10">
              <a:extLst>
                <a:ext uri="{FF2B5EF4-FFF2-40B4-BE49-F238E27FC236}">
                  <a16:creationId xmlns:a16="http://schemas.microsoft.com/office/drawing/2014/main" id="{DA152DEC-1767-76F2-205E-EDA43BB958D5}"/>
                </a:ext>
              </a:extLst>
            </p:cNvPr>
            <p:cNvSpPr/>
            <p:nvPr/>
          </p:nvSpPr>
          <p:spPr>
            <a:xfrm>
              <a:off x="1838836" y="3149269"/>
              <a:ext cx="6494780" cy="0"/>
            </a:xfrm>
            <a:custGeom>
              <a:avLst/>
              <a:gdLst/>
              <a:ahLst/>
              <a:cxnLst/>
              <a:rect l="l" t="t" r="r" b="b"/>
              <a:pathLst>
                <a:path w="6494780">
                  <a:moveTo>
                    <a:pt x="0" y="0"/>
                  </a:moveTo>
                  <a:lnTo>
                    <a:pt x="6494272" y="0"/>
                  </a:lnTo>
                </a:path>
              </a:pathLst>
            </a:custGeom>
            <a:ln w="8001">
              <a:solidFill>
                <a:srgbClr val="D9D9D9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191" name="object 12">
            <a:extLst>
              <a:ext uri="{FF2B5EF4-FFF2-40B4-BE49-F238E27FC236}">
                <a16:creationId xmlns:a16="http://schemas.microsoft.com/office/drawing/2014/main" id="{D146274B-2554-F9A3-D69D-17DA97C88006}"/>
              </a:ext>
            </a:extLst>
          </p:cNvPr>
          <p:cNvSpPr txBox="1"/>
          <p:nvPr/>
        </p:nvSpPr>
        <p:spPr>
          <a:xfrm>
            <a:off x="4837404" y="3453911"/>
            <a:ext cx="183216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662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92" name="object 13">
            <a:extLst>
              <a:ext uri="{FF2B5EF4-FFF2-40B4-BE49-F238E27FC236}">
                <a16:creationId xmlns:a16="http://schemas.microsoft.com/office/drawing/2014/main" id="{225055EB-FF96-D40A-A383-440F00EABBD2}"/>
              </a:ext>
            </a:extLst>
          </p:cNvPr>
          <p:cNvSpPr txBox="1"/>
          <p:nvPr/>
        </p:nvSpPr>
        <p:spPr>
          <a:xfrm>
            <a:off x="5656019" y="3453911"/>
            <a:ext cx="183216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662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93" name="object 14">
            <a:extLst>
              <a:ext uri="{FF2B5EF4-FFF2-40B4-BE49-F238E27FC236}">
                <a16:creationId xmlns:a16="http://schemas.microsoft.com/office/drawing/2014/main" id="{35EA5B65-49DC-8DDE-2530-5CBDECEB14A0}"/>
              </a:ext>
            </a:extLst>
          </p:cNvPr>
          <p:cNvSpPr txBox="1"/>
          <p:nvPr/>
        </p:nvSpPr>
        <p:spPr>
          <a:xfrm>
            <a:off x="8111865" y="3453911"/>
            <a:ext cx="183216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66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94" name="object 15">
            <a:extLst>
              <a:ext uri="{FF2B5EF4-FFF2-40B4-BE49-F238E27FC236}">
                <a16:creationId xmlns:a16="http://schemas.microsoft.com/office/drawing/2014/main" id="{A1D1916C-05FB-28DE-72A8-91DD5223A74C}"/>
              </a:ext>
            </a:extLst>
          </p:cNvPr>
          <p:cNvSpPr txBox="1"/>
          <p:nvPr/>
        </p:nvSpPr>
        <p:spPr>
          <a:xfrm>
            <a:off x="8930481" y="3453911"/>
            <a:ext cx="183216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2025</a:t>
            </a:r>
            <a:endParaRPr sz="66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95" name="object 16">
            <a:extLst>
              <a:ext uri="{FF2B5EF4-FFF2-40B4-BE49-F238E27FC236}">
                <a16:creationId xmlns:a16="http://schemas.microsoft.com/office/drawing/2014/main" id="{EC521DD2-D145-443D-8361-64133A3F1607}"/>
              </a:ext>
            </a:extLst>
          </p:cNvPr>
          <p:cNvSpPr txBox="1"/>
          <p:nvPr/>
        </p:nvSpPr>
        <p:spPr>
          <a:xfrm>
            <a:off x="9749096" y="3453911"/>
            <a:ext cx="183216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2026</a:t>
            </a:r>
            <a:endParaRPr sz="66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196" name="object 17">
            <a:extLst>
              <a:ext uri="{FF2B5EF4-FFF2-40B4-BE49-F238E27FC236}">
                <a16:creationId xmlns:a16="http://schemas.microsoft.com/office/drawing/2014/main" id="{0CDED1C9-C271-208D-91F2-96F75BB4162B}"/>
              </a:ext>
            </a:extLst>
          </p:cNvPr>
          <p:cNvSpPr txBox="1"/>
          <p:nvPr/>
        </p:nvSpPr>
        <p:spPr>
          <a:xfrm>
            <a:off x="4869653" y="1580706"/>
            <a:ext cx="5280874" cy="260932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115"/>
              </a:spcBef>
            </a:pPr>
            <a:r>
              <a:rPr sz="1600" kern="0" spc="-26" dirty="0">
                <a:latin typeface="Calibri"/>
                <a:cs typeface="Calibri"/>
              </a:rPr>
              <a:t>Average</a:t>
            </a:r>
            <a:r>
              <a:rPr sz="1600" kern="0" dirty="0">
                <a:latin typeface="Calibri"/>
                <a:cs typeface="Calibri"/>
              </a:rPr>
              <a:t> Single</a:t>
            </a:r>
            <a:r>
              <a:rPr sz="1600" kern="0" spc="4" dirty="0">
                <a:latin typeface="Calibri"/>
                <a:cs typeface="Calibri"/>
              </a:rPr>
              <a:t> </a:t>
            </a:r>
            <a:r>
              <a:rPr sz="1600" kern="0" spc="-18" dirty="0">
                <a:latin typeface="Calibri"/>
                <a:cs typeface="Calibri"/>
              </a:rPr>
              <a:t>Rate</a:t>
            </a:r>
            <a:r>
              <a:rPr lang="en-US" sz="1600" kern="0" spc="-18" dirty="0">
                <a:solidFill>
                  <a:srgbClr val="585858"/>
                </a:solidFill>
                <a:latin typeface="Calibri"/>
                <a:cs typeface="Calibri"/>
              </a:rPr>
              <a:t>:  </a:t>
            </a:r>
            <a:r>
              <a:rPr lang="en-US" sz="1600" b="1" kern="0" spc="-18" dirty="0">
                <a:solidFill>
                  <a:srgbClr val="2F5F7A"/>
                </a:solidFill>
                <a:latin typeface="Calibri"/>
                <a:cs typeface="Calibri"/>
              </a:rPr>
              <a:t>MEBCO</a:t>
            </a:r>
            <a:r>
              <a:rPr lang="en-US" sz="1600" kern="0" spc="-18" dirty="0">
                <a:solidFill>
                  <a:srgbClr val="585858"/>
                </a:solidFill>
                <a:latin typeface="Calibri"/>
                <a:cs typeface="Calibri"/>
              </a:rPr>
              <a:t> vs. </a:t>
            </a:r>
            <a:r>
              <a:rPr lang="en-US" sz="1600" b="1" kern="0" spc="-18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Gov’t Full Indemnity Plan</a:t>
            </a:r>
            <a:endParaRPr sz="1600" b="1" kern="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198" name="object 21">
            <a:extLst>
              <a:ext uri="{FF2B5EF4-FFF2-40B4-BE49-F238E27FC236}">
                <a16:creationId xmlns:a16="http://schemas.microsoft.com/office/drawing/2014/main" id="{7C99FE5F-3F2C-004B-A852-9969E8FA02BC}"/>
              </a:ext>
            </a:extLst>
          </p:cNvPr>
          <p:cNvSpPr txBox="1"/>
          <p:nvPr/>
        </p:nvSpPr>
        <p:spPr>
          <a:xfrm>
            <a:off x="6474635" y="3453911"/>
            <a:ext cx="1411381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  <a:tabLst>
                <a:tab pos="818073" algn="l"/>
              </a:tabLst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sz="662" kern="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662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grpSp>
        <p:nvGrpSpPr>
          <p:cNvPr id="207" name="object 23">
            <a:extLst>
              <a:ext uri="{FF2B5EF4-FFF2-40B4-BE49-F238E27FC236}">
                <a16:creationId xmlns:a16="http://schemas.microsoft.com/office/drawing/2014/main" id="{6536BA5D-039D-0CE7-118D-C1594436A04D}"/>
              </a:ext>
            </a:extLst>
          </p:cNvPr>
          <p:cNvGrpSpPr/>
          <p:nvPr/>
        </p:nvGrpSpPr>
        <p:grpSpPr>
          <a:xfrm>
            <a:off x="4566218" y="4269078"/>
            <a:ext cx="5685304" cy="1766658"/>
            <a:chOff x="1873399" y="4715362"/>
            <a:chExt cx="6443345" cy="2002213"/>
          </a:xfrm>
        </p:grpSpPr>
        <p:sp>
          <p:nvSpPr>
            <p:cNvPr id="220" name="object 24">
              <a:extLst>
                <a:ext uri="{FF2B5EF4-FFF2-40B4-BE49-F238E27FC236}">
                  <a16:creationId xmlns:a16="http://schemas.microsoft.com/office/drawing/2014/main" id="{DD692EE1-14A3-6C7C-B987-BDF2251B2E8F}"/>
                </a:ext>
              </a:extLst>
            </p:cNvPr>
            <p:cNvSpPr/>
            <p:nvPr/>
          </p:nvSpPr>
          <p:spPr>
            <a:xfrm>
              <a:off x="1873399" y="4965628"/>
              <a:ext cx="6443345" cy="1501775"/>
            </a:xfrm>
            <a:custGeom>
              <a:avLst/>
              <a:gdLst/>
              <a:ahLst/>
              <a:cxnLst/>
              <a:rect l="l" t="t" r="r" b="b"/>
              <a:pathLst>
                <a:path w="6443345" h="1501775">
                  <a:moveTo>
                    <a:pt x="0" y="1501622"/>
                  </a:moveTo>
                  <a:lnTo>
                    <a:pt x="226374" y="1501622"/>
                  </a:lnTo>
                </a:path>
                <a:path w="6443345" h="1501775">
                  <a:moveTo>
                    <a:pt x="432483" y="1501622"/>
                  </a:moveTo>
                  <a:lnTo>
                    <a:pt x="487525" y="1501622"/>
                  </a:lnTo>
                </a:path>
                <a:path w="6443345" h="1501775">
                  <a:moveTo>
                    <a:pt x="694916" y="1501622"/>
                  </a:moveTo>
                  <a:lnTo>
                    <a:pt x="1146807" y="1501622"/>
                  </a:lnTo>
                </a:path>
                <a:path w="6443345" h="1501775">
                  <a:moveTo>
                    <a:pt x="1352915" y="1501622"/>
                  </a:moveTo>
                  <a:lnTo>
                    <a:pt x="1407957" y="1501622"/>
                  </a:lnTo>
                </a:path>
                <a:path w="6443345" h="1501775">
                  <a:moveTo>
                    <a:pt x="3456213" y="1501622"/>
                  </a:moveTo>
                  <a:lnTo>
                    <a:pt x="3908104" y="1501622"/>
                  </a:lnTo>
                </a:path>
                <a:path w="6443345" h="1501775">
                  <a:moveTo>
                    <a:pt x="4114213" y="1501622"/>
                  </a:moveTo>
                  <a:lnTo>
                    <a:pt x="4169267" y="1501622"/>
                  </a:lnTo>
                </a:path>
                <a:path w="6443345" h="1501775">
                  <a:moveTo>
                    <a:pt x="4376658" y="1501622"/>
                  </a:moveTo>
                  <a:lnTo>
                    <a:pt x="4828550" y="1501622"/>
                  </a:lnTo>
                </a:path>
                <a:path w="6443345" h="1501775">
                  <a:moveTo>
                    <a:pt x="5034658" y="1501622"/>
                  </a:moveTo>
                  <a:lnTo>
                    <a:pt x="5089700" y="1501622"/>
                  </a:lnTo>
                </a:path>
                <a:path w="6443345" h="1501775">
                  <a:moveTo>
                    <a:pt x="2535781" y="1501622"/>
                  </a:moveTo>
                  <a:lnTo>
                    <a:pt x="2987672" y="1501622"/>
                  </a:lnTo>
                </a:path>
                <a:path w="6443345" h="1501775">
                  <a:moveTo>
                    <a:pt x="3193780" y="1501622"/>
                  </a:moveTo>
                  <a:lnTo>
                    <a:pt x="3248822" y="1501622"/>
                  </a:lnTo>
                </a:path>
                <a:path w="6443345" h="1501775">
                  <a:moveTo>
                    <a:pt x="5297091" y="1501622"/>
                  </a:moveTo>
                  <a:lnTo>
                    <a:pt x="5748982" y="1501622"/>
                  </a:lnTo>
                </a:path>
                <a:path w="6443345" h="1501775">
                  <a:moveTo>
                    <a:pt x="5955090" y="1501622"/>
                  </a:moveTo>
                  <a:lnTo>
                    <a:pt x="6010132" y="1501622"/>
                  </a:lnTo>
                </a:path>
                <a:path w="6443345" h="1501775">
                  <a:moveTo>
                    <a:pt x="1615348" y="1501622"/>
                  </a:moveTo>
                  <a:lnTo>
                    <a:pt x="2067239" y="1501622"/>
                  </a:lnTo>
                </a:path>
                <a:path w="6443345" h="1501775">
                  <a:moveTo>
                    <a:pt x="2273348" y="1501622"/>
                  </a:moveTo>
                  <a:lnTo>
                    <a:pt x="2328390" y="1501622"/>
                  </a:lnTo>
                </a:path>
                <a:path w="6443345" h="1501775">
                  <a:moveTo>
                    <a:pt x="6217523" y="1501622"/>
                  </a:moveTo>
                  <a:lnTo>
                    <a:pt x="6443065" y="1501622"/>
                  </a:lnTo>
                </a:path>
                <a:path w="6443345" h="1501775">
                  <a:moveTo>
                    <a:pt x="3193780" y="1250708"/>
                  </a:moveTo>
                  <a:lnTo>
                    <a:pt x="3248822" y="1250708"/>
                  </a:lnTo>
                </a:path>
                <a:path w="6443345" h="1501775">
                  <a:moveTo>
                    <a:pt x="3456213" y="1250708"/>
                  </a:moveTo>
                  <a:lnTo>
                    <a:pt x="3908104" y="1250708"/>
                  </a:lnTo>
                </a:path>
                <a:path w="6443345" h="1501775">
                  <a:moveTo>
                    <a:pt x="4114213" y="1250708"/>
                  </a:moveTo>
                  <a:lnTo>
                    <a:pt x="4169267" y="1250708"/>
                  </a:lnTo>
                </a:path>
                <a:path w="6443345" h="1501775">
                  <a:moveTo>
                    <a:pt x="4376658" y="1250708"/>
                  </a:moveTo>
                  <a:lnTo>
                    <a:pt x="4828550" y="1250708"/>
                  </a:lnTo>
                </a:path>
                <a:path w="6443345" h="1501775">
                  <a:moveTo>
                    <a:pt x="5034658" y="1250708"/>
                  </a:moveTo>
                  <a:lnTo>
                    <a:pt x="5089700" y="1250708"/>
                  </a:lnTo>
                </a:path>
                <a:path w="6443345" h="1501775">
                  <a:moveTo>
                    <a:pt x="0" y="1250708"/>
                  </a:moveTo>
                  <a:lnTo>
                    <a:pt x="226374" y="1250708"/>
                  </a:lnTo>
                </a:path>
                <a:path w="6443345" h="1501775">
                  <a:moveTo>
                    <a:pt x="432483" y="1250708"/>
                  </a:moveTo>
                  <a:lnTo>
                    <a:pt x="487525" y="1250708"/>
                  </a:lnTo>
                </a:path>
                <a:path w="6443345" h="1501775">
                  <a:moveTo>
                    <a:pt x="5297091" y="1250708"/>
                  </a:moveTo>
                  <a:lnTo>
                    <a:pt x="5748982" y="1250708"/>
                  </a:lnTo>
                </a:path>
                <a:path w="6443345" h="1501775">
                  <a:moveTo>
                    <a:pt x="5955090" y="1250708"/>
                  </a:moveTo>
                  <a:lnTo>
                    <a:pt x="6010132" y="1250708"/>
                  </a:lnTo>
                </a:path>
                <a:path w="6443345" h="1501775">
                  <a:moveTo>
                    <a:pt x="694916" y="1250708"/>
                  </a:moveTo>
                  <a:lnTo>
                    <a:pt x="1146807" y="1250708"/>
                  </a:lnTo>
                </a:path>
                <a:path w="6443345" h="1501775">
                  <a:moveTo>
                    <a:pt x="1352915" y="1250708"/>
                  </a:moveTo>
                  <a:lnTo>
                    <a:pt x="1407957" y="1250708"/>
                  </a:lnTo>
                </a:path>
                <a:path w="6443345" h="1501775">
                  <a:moveTo>
                    <a:pt x="1615348" y="1250708"/>
                  </a:moveTo>
                  <a:lnTo>
                    <a:pt x="2067239" y="1250708"/>
                  </a:lnTo>
                </a:path>
                <a:path w="6443345" h="1501775">
                  <a:moveTo>
                    <a:pt x="2273348" y="1250708"/>
                  </a:moveTo>
                  <a:lnTo>
                    <a:pt x="2328390" y="1250708"/>
                  </a:lnTo>
                </a:path>
                <a:path w="6443345" h="1501775">
                  <a:moveTo>
                    <a:pt x="2535781" y="1250708"/>
                  </a:moveTo>
                  <a:lnTo>
                    <a:pt x="2987672" y="1250708"/>
                  </a:lnTo>
                </a:path>
                <a:path w="6443345" h="1501775">
                  <a:moveTo>
                    <a:pt x="6217523" y="1250708"/>
                  </a:moveTo>
                  <a:lnTo>
                    <a:pt x="6443065" y="1250708"/>
                  </a:lnTo>
                </a:path>
                <a:path w="6443345" h="1501775">
                  <a:moveTo>
                    <a:pt x="5955090" y="1001077"/>
                  </a:moveTo>
                  <a:lnTo>
                    <a:pt x="6010132" y="1001077"/>
                  </a:lnTo>
                </a:path>
                <a:path w="6443345" h="1501775">
                  <a:moveTo>
                    <a:pt x="4376658" y="1001077"/>
                  </a:moveTo>
                  <a:lnTo>
                    <a:pt x="4828550" y="1001077"/>
                  </a:lnTo>
                </a:path>
                <a:path w="6443345" h="1501775">
                  <a:moveTo>
                    <a:pt x="3456213" y="1001077"/>
                  </a:moveTo>
                  <a:lnTo>
                    <a:pt x="3908104" y="1001077"/>
                  </a:lnTo>
                </a:path>
                <a:path w="6443345" h="1501775">
                  <a:moveTo>
                    <a:pt x="4114213" y="1001077"/>
                  </a:moveTo>
                  <a:lnTo>
                    <a:pt x="4169267" y="1001077"/>
                  </a:lnTo>
                </a:path>
                <a:path w="6443345" h="1501775">
                  <a:moveTo>
                    <a:pt x="1352915" y="1001077"/>
                  </a:moveTo>
                  <a:lnTo>
                    <a:pt x="1407957" y="1001077"/>
                  </a:lnTo>
                </a:path>
                <a:path w="6443345" h="1501775">
                  <a:moveTo>
                    <a:pt x="5297091" y="1001077"/>
                  </a:moveTo>
                  <a:lnTo>
                    <a:pt x="5748982" y="1001077"/>
                  </a:lnTo>
                </a:path>
                <a:path w="6443345" h="1501775">
                  <a:moveTo>
                    <a:pt x="0" y="1001077"/>
                  </a:moveTo>
                  <a:lnTo>
                    <a:pt x="226374" y="1001077"/>
                  </a:lnTo>
                </a:path>
                <a:path w="6443345" h="1501775">
                  <a:moveTo>
                    <a:pt x="432483" y="1001077"/>
                  </a:moveTo>
                  <a:lnTo>
                    <a:pt x="487525" y="1001077"/>
                  </a:lnTo>
                </a:path>
                <a:path w="6443345" h="1501775">
                  <a:moveTo>
                    <a:pt x="694916" y="1001077"/>
                  </a:moveTo>
                  <a:lnTo>
                    <a:pt x="1146807" y="1001077"/>
                  </a:lnTo>
                </a:path>
                <a:path w="6443345" h="1501775">
                  <a:moveTo>
                    <a:pt x="3193780" y="1001077"/>
                  </a:moveTo>
                  <a:lnTo>
                    <a:pt x="3248822" y="1001077"/>
                  </a:lnTo>
                </a:path>
                <a:path w="6443345" h="1501775">
                  <a:moveTo>
                    <a:pt x="1615348" y="1001077"/>
                  </a:moveTo>
                  <a:lnTo>
                    <a:pt x="2067239" y="1001077"/>
                  </a:lnTo>
                </a:path>
                <a:path w="6443345" h="1501775">
                  <a:moveTo>
                    <a:pt x="2273348" y="1001077"/>
                  </a:moveTo>
                  <a:lnTo>
                    <a:pt x="2328390" y="1001077"/>
                  </a:lnTo>
                </a:path>
                <a:path w="6443345" h="1501775">
                  <a:moveTo>
                    <a:pt x="5034658" y="1001077"/>
                  </a:moveTo>
                  <a:lnTo>
                    <a:pt x="5089700" y="1001077"/>
                  </a:lnTo>
                </a:path>
                <a:path w="6443345" h="1501775">
                  <a:moveTo>
                    <a:pt x="2535781" y="1001077"/>
                  </a:moveTo>
                  <a:lnTo>
                    <a:pt x="2987672" y="1001077"/>
                  </a:lnTo>
                </a:path>
                <a:path w="6443345" h="1501775">
                  <a:moveTo>
                    <a:pt x="6217523" y="1001077"/>
                  </a:moveTo>
                  <a:lnTo>
                    <a:pt x="6443065" y="1001077"/>
                  </a:lnTo>
                </a:path>
                <a:path w="6443345" h="1501775">
                  <a:moveTo>
                    <a:pt x="4114213" y="750163"/>
                  </a:moveTo>
                  <a:lnTo>
                    <a:pt x="4169267" y="750163"/>
                  </a:lnTo>
                </a:path>
                <a:path w="6443345" h="1501775">
                  <a:moveTo>
                    <a:pt x="5297091" y="750163"/>
                  </a:moveTo>
                  <a:lnTo>
                    <a:pt x="5748982" y="750163"/>
                  </a:lnTo>
                </a:path>
                <a:path w="6443345" h="1501775">
                  <a:moveTo>
                    <a:pt x="5955090" y="750163"/>
                  </a:moveTo>
                  <a:lnTo>
                    <a:pt x="6010132" y="750163"/>
                  </a:lnTo>
                </a:path>
                <a:path w="6443345" h="1501775">
                  <a:moveTo>
                    <a:pt x="4376658" y="750163"/>
                  </a:moveTo>
                  <a:lnTo>
                    <a:pt x="4828550" y="750163"/>
                  </a:lnTo>
                </a:path>
                <a:path w="6443345" h="1501775">
                  <a:moveTo>
                    <a:pt x="5034658" y="750163"/>
                  </a:moveTo>
                  <a:lnTo>
                    <a:pt x="5089700" y="750163"/>
                  </a:lnTo>
                </a:path>
                <a:path w="6443345" h="1501775">
                  <a:moveTo>
                    <a:pt x="2535781" y="750163"/>
                  </a:moveTo>
                  <a:lnTo>
                    <a:pt x="2987672" y="750163"/>
                  </a:lnTo>
                </a:path>
                <a:path w="6443345" h="1501775">
                  <a:moveTo>
                    <a:pt x="3193780" y="750163"/>
                  </a:moveTo>
                  <a:lnTo>
                    <a:pt x="3248822" y="750163"/>
                  </a:lnTo>
                </a:path>
                <a:path w="6443345" h="1501775">
                  <a:moveTo>
                    <a:pt x="0" y="750163"/>
                  </a:moveTo>
                  <a:lnTo>
                    <a:pt x="226374" y="750163"/>
                  </a:lnTo>
                </a:path>
                <a:path w="6443345" h="1501775">
                  <a:moveTo>
                    <a:pt x="432483" y="750163"/>
                  </a:moveTo>
                  <a:lnTo>
                    <a:pt x="487525" y="750163"/>
                  </a:lnTo>
                </a:path>
                <a:path w="6443345" h="1501775">
                  <a:moveTo>
                    <a:pt x="1615348" y="750163"/>
                  </a:moveTo>
                  <a:lnTo>
                    <a:pt x="2067239" y="750163"/>
                  </a:lnTo>
                </a:path>
                <a:path w="6443345" h="1501775">
                  <a:moveTo>
                    <a:pt x="2273348" y="750163"/>
                  </a:moveTo>
                  <a:lnTo>
                    <a:pt x="2328390" y="750163"/>
                  </a:lnTo>
                </a:path>
                <a:path w="6443345" h="1501775">
                  <a:moveTo>
                    <a:pt x="694916" y="750163"/>
                  </a:moveTo>
                  <a:lnTo>
                    <a:pt x="1146807" y="750163"/>
                  </a:lnTo>
                </a:path>
                <a:path w="6443345" h="1501775">
                  <a:moveTo>
                    <a:pt x="1352915" y="750163"/>
                  </a:moveTo>
                  <a:lnTo>
                    <a:pt x="1407957" y="750163"/>
                  </a:lnTo>
                </a:path>
                <a:path w="6443345" h="1501775">
                  <a:moveTo>
                    <a:pt x="3456213" y="750163"/>
                  </a:moveTo>
                  <a:lnTo>
                    <a:pt x="3908104" y="750163"/>
                  </a:lnTo>
                </a:path>
                <a:path w="6443345" h="1501775">
                  <a:moveTo>
                    <a:pt x="6217523" y="750163"/>
                  </a:moveTo>
                  <a:lnTo>
                    <a:pt x="6443065" y="750163"/>
                  </a:lnTo>
                </a:path>
                <a:path w="6443345" h="1501775">
                  <a:moveTo>
                    <a:pt x="2535781" y="500532"/>
                  </a:moveTo>
                  <a:lnTo>
                    <a:pt x="2987672" y="500532"/>
                  </a:lnTo>
                </a:path>
                <a:path w="6443345" h="1501775">
                  <a:moveTo>
                    <a:pt x="3193780" y="500532"/>
                  </a:moveTo>
                  <a:lnTo>
                    <a:pt x="3248822" y="500532"/>
                  </a:lnTo>
                </a:path>
                <a:path w="6443345" h="1501775">
                  <a:moveTo>
                    <a:pt x="3456213" y="500532"/>
                  </a:moveTo>
                  <a:lnTo>
                    <a:pt x="3908104" y="500532"/>
                  </a:lnTo>
                </a:path>
                <a:path w="6443345" h="1501775">
                  <a:moveTo>
                    <a:pt x="4114213" y="500532"/>
                  </a:moveTo>
                  <a:lnTo>
                    <a:pt x="4169267" y="500532"/>
                  </a:lnTo>
                </a:path>
                <a:path w="6443345" h="1501775">
                  <a:moveTo>
                    <a:pt x="4376658" y="500532"/>
                  </a:moveTo>
                  <a:lnTo>
                    <a:pt x="4828550" y="500532"/>
                  </a:lnTo>
                </a:path>
                <a:path w="6443345" h="1501775">
                  <a:moveTo>
                    <a:pt x="5034658" y="500532"/>
                  </a:moveTo>
                  <a:lnTo>
                    <a:pt x="5089700" y="500532"/>
                  </a:lnTo>
                </a:path>
                <a:path w="6443345" h="1501775">
                  <a:moveTo>
                    <a:pt x="1615348" y="500532"/>
                  </a:moveTo>
                  <a:lnTo>
                    <a:pt x="2067239" y="500532"/>
                  </a:lnTo>
                </a:path>
                <a:path w="6443345" h="1501775">
                  <a:moveTo>
                    <a:pt x="5297091" y="500532"/>
                  </a:moveTo>
                  <a:lnTo>
                    <a:pt x="5748982" y="500532"/>
                  </a:lnTo>
                </a:path>
                <a:path w="6443345" h="1501775">
                  <a:moveTo>
                    <a:pt x="5955090" y="500532"/>
                  </a:moveTo>
                  <a:lnTo>
                    <a:pt x="6010132" y="500532"/>
                  </a:lnTo>
                </a:path>
                <a:path w="6443345" h="1501775">
                  <a:moveTo>
                    <a:pt x="0" y="500532"/>
                  </a:moveTo>
                  <a:lnTo>
                    <a:pt x="1146807" y="500532"/>
                  </a:lnTo>
                </a:path>
                <a:path w="6443345" h="1501775">
                  <a:moveTo>
                    <a:pt x="1352915" y="500532"/>
                  </a:moveTo>
                  <a:lnTo>
                    <a:pt x="1407957" y="500532"/>
                  </a:lnTo>
                </a:path>
                <a:path w="6443345" h="1501775">
                  <a:moveTo>
                    <a:pt x="2273348" y="500532"/>
                  </a:moveTo>
                  <a:lnTo>
                    <a:pt x="2328390" y="500532"/>
                  </a:lnTo>
                </a:path>
                <a:path w="6443345" h="1501775">
                  <a:moveTo>
                    <a:pt x="6217523" y="500532"/>
                  </a:moveTo>
                  <a:lnTo>
                    <a:pt x="6443065" y="500532"/>
                  </a:lnTo>
                </a:path>
                <a:path w="6443345" h="1501775">
                  <a:moveTo>
                    <a:pt x="5955090" y="249631"/>
                  </a:moveTo>
                  <a:lnTo>
                    <a:pt x="6010132" y="249631"/>
                  </a:lnTo>
                </a:path>
                <a:path w="6443345" h="1501775">
                  <a:moveTo>
                    <a:pt x="0" y="249631"/>
                  </a:moveTo>
                  <a:lnTo>
                    <a:pt x="2987672" y="249631"/>
                  </a:lnTo>
                </a:path>
                <a:path w="6443345" h="1501775">
                  <a:moveTo>
                    <a:pt x="3193780" y="249631"/>
                  </a:moveTo>
                  <a:lnTo>
                    <a:pt x="3908104" y="249631"/>
                  </a:lnTo>
                </a:path>
                <a:path w="6443345" h="1501775">
                  <a:moveTo>
                    <a:pt x="4114213" y="249631"/>
                  </a:moveTo>
                  <a:lnTo>
                    <a:pt x="4828550" y="249631"/>
                  </a:lnTo>
                </a:path>
                <a:path w="6443345" h="1501775">
                  <a:moveTo>
                    <a:pt x="5034658" y="249631"/>
                  </a:moveTo>
                  <a:lnTo>
                    <a:pt x="5089700" y="249631"/>
                  </a:lnTo>
                </a:path>
                <a:path w="6443345" h="1501775">
                  <a:moveTo>
                    <a:pt x="5297091" y="249631"/>
                  </a:moveTo>
                  <a:lnTo>
                    <a:pt x="5748982" y="249631"/>
                  </a:lnTo>
                </a:path>
                <a:path w="6443345" h="1501775">
                  <a:moveTo>
                    <a:pt x="6217523" y="249631"/>
                  </a:moveTo>
                  <a:lnTo>
                    <a:pt x="6443065" y="249631"/>
                  </a:lnTo>
                </a:path>
                <a:path w="6443345" h="1501775">
                  <a:moveTo>
                    <a:pt x="0" y="0"/>
                  </a:moveTo>
                  <a:lnTo>
                    <a:pt x="5748982" y="0"/>
                  </a:lnTo>
                </a:path>
                <a:path w="6443345" h="1501775">
                  <a:moveTo>
                    <a:pt x="5955090" y="0"/>
                  </a:moveTo>
                  <a:lnTo>
                    <a:pt x="6443065" y="0"/>
                  </a:lnTo>
                </a:path>
              </a:pathLst>
            </a:custGeom>
            <a:ln w="8000">
              <a:solidFill>
                <a:srgbClr val="D9D9D9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1" name="object 25">
              <a:extLst>
                <a:ext uri="{FF2B5EF4-FFF2-40B4-BE49-F238E27FC236}">
                  <a16:creationId xmlns:a16="http://schemas.microsoft.com/office/drawing/2014/main" id="{49EA0001-695A-6AA6-BF65-F87ACDC1FF4B}"/>
                </a:ext>
              </a:extLst>
            </p:cNvPr>
            <p:cNvSpPr/>
            <p:nvPr/>
          </p:nvSpPr>
          <p:spPr>
            <a:xfrm>
              <a:off x="1873399" y="4715362"/>
              <a:ext cx="6443345" cy="0"/>
            </a:xfrm>
            <a:custGeom>
              <a:avLst/>
              <a:gdLst/>
              <a:ahLst/>
              <a:cxnLst/>
              <a:rect l="l" t="t" r="r" b="b"/>
              <a:pathLst>
                <a:path w="6443345">
                  <a:moveTo>
                    <a:pt x="0" y="0"/>
                  </a:moveTo>
                  <a:lnTo>
                    <a:pt x="6443065" y="0"/>
                  </a:lnTo>
                </a:path>
              </a:pathLst>
            </a:custGeom>
            <a:ln w="8001">
              <a:solidFill>
                <a:srgbClr val="D9D9D9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2" name="object 26">
              <a:extLst>
                <a:ext uri="{FF2B5EF4-FFF2-40B4-BE49-F238E27FC236}">
                  <a16:creationId xmlns:a16="http://schemas.microsoft.com/office/drawing/2014/main" id="{85E622DC-ED90-0607-6E42-2B5194120C67}"/>
                </a:ext>
              </a:extLst>
            </p:cNvPr>
            <p:cNvSpPr/>
            <p:nvPr/>
          </p:nvSpPr>
          <p:spPr>
            <a:xfrm>
              <a:off x="2099774" y="4883695"/>
              <a:ext cx="5728970" cy="1833880"/>
            </a:xfrm>
            <a:custGeom>
              <a:avLst/>
              <a:gdLst/>
              <a:ahLst/>
              <a:cxnLst/>
              <a:rect l="l" t="t" r="r" b="b"/>
              <a:pathLst>
                <a:path w="5728970" h="1833879">
                  <a:moveTo>
                    <a:pt x="206108" y="638797"/>
                  </a:moveTo>
                  <a:lnTo>
                    <a:pt x="0" y="638797"/>
                  </a:lnTo>
                  <a:lnTo>
                    <a:pt x="0" y="1833321"/>
                  </a:lnTo>
                  <a:lnTo>
                    <a:pt x="206108" y="1833321"/>
                  </a:lnTo>
                  <a:lnTo>
                    <a:pt x="206108" y="638797"/>
                  </a:lnTo>
                  <a:close/>
                </a:path>
                <a:path w="5728970" h="1833879">
                  <a:moveTo>
                    <a:pt x="1126540" y="432689"/>
                  </a:moveTo>
                  <a:lnTo>
                    <a:pt x="920432" y="432689"/>
                  </a:lnTo>
                  <a:lnTo>
                    <a:pt x="920432" y="1833333"/>
                  </a:lnTo>
                  <a:lnTo>
                    <a:pt x="1126540" y="1833333"/>
                  </a:lnTo>
                  <a:lnTo>
                    <a:pt x="1126540" y="432689"/>
                  </a:lnTo>
                  <a:close/>
                </a:path>
                <a:path w="5728970" h="1833879">
                  <a:moveTo>
                    <a:pt x="2046973" y="432689"/>
                  </a:moveTo>
                  <a:lnTo>
                    <a:pt x="1840865" y="432689"/>
                  </a:lnTo>
                  <a:lnTo>
                    <a:pt x="1840865" y="1833333"/>
                  </a:lnTo>
                  <a:lnTo>
                    <a:pt x="2046973" y="1833333"/>
                  </a:lnTo>
                  <a:lnTo>
                    <a:pt x="2046973" y="432689"/>
                  </a:lnTo>
                  <a:close/>
                </a:path>
                <a:path w="5728970" h="1833879">
                  <a:moveTo>
                    <a:pt x="2967405" y="244513"/>
                  </a:moveTo>
                  <a:lnTo>
                    <a:pt x="2761297" y="244513"/>
                  </a:lnTo>
                  <a:lnTo>
                    <a:pt x="2761297" y="1833321"/>
                  </a:lnTo>
                  <a:lnTo>
                    <a:pt x="2967405" y="1833321"/>
                  </a:lnTo>
                  <a:lnTo>
                    <a:pt x="2967405" y="244513"/>
                  </a:lnTo>
                  <a:close/>
                </a:path>
                <a:path w="5728970" h="1833879">
                  <a:moveTo>
                    <a:pt x="3887825" y="148501"/>
                  </a:moveTo>
                  <a:lnTo>
                    <a:pt x="3681730" y="148501"/>
                  </a:lnTo>
                  <a:lnTo>
                    <a:pt x="3681730" y="1833333"/>
                  </a:lnTo>
                  <a:lnTo>
                    <a:pt x="3887825" y="1833333"/>
                  </a:lnTo>
                  <a:lnTo>
                    <a:pt x="3887825" y="148501"/>
                  </a:lnTo>
                  <a:close/>
                </a:path>
                <a:path w="5728970" h="1833879">
                  <a:moveTo>
                    <a:pt x="4808283" y="148501"/>
                  </a:moveTo>
                  <a:lnTo>
                    <a:pt x="4602175" y="148501"/>
                  </a:lnTo>
                  <a:lnTo>
                    <a:pt x="4602175" y="1833333"/>
                  </a:lnTo>
                  <a:lnTo>
                    <a:pt x="4808283" y="1833333"/>
                  </a:lnTo>
                  <a:lnTo>
                    <a:pt x="4808283" y="148501"/>
                  </a:lnTo>
                  <a:close/>
                </a:path>
                <a:path w="5728970" h="1833879">
                  <a:moveTo>
                    <a:pt x="5728716" y="0"/>
                  </a:moveTo>
                  <a:lnTo>
                    <a:pt x="5522607" y="0"/>
                  </a:lnTo>
                  <a:lnTo>
                    <a:pt x="5522607" y="1833321"/>
                  </a:lnTo>
                  <a:lnTo>
                    <a:pt x="5728716" y="1833321"/>
                  </a:lnTo>
                  <a:lnTo>
                    <a:pt x="5728716" y="0"/>
                  </a:lnTo>
                  <a:close/>
                </a:path>
              </a:pathLst>
            </a:custGeom>
            <a:solidFill>
              <a:srgbClr val="4EA72D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3" name="object 27">
              <a:extLst>
                <a:ext uri="{FF2B5EF4-FFF2-40B4-BE49-F238E27FC236}">
                  <a16:creationId xmlns:a16="http://schemas.microsoft.com/office/drawing/2014/main" id="{420F5E2F-7614-6642-0441-7CA0F690E224}"/>
                </a:ext>
              </a:extLst>
            </p:cNvPr>
            <p:cNvSpPr/>
            <p:nvPr/>
          </p:nvSpPr>
          <p:spPr>
            <a:xfrm>
              <a:off x="2360924" y="5042432"/>
              <a:ext cx="5730240" cy="1675130"/>
            </a:xfrm>
            <a:custGeom>
              <a:avLst/>
              <a:gdLst/>
              <a:ahLst/>
              <a:cxnLst/>
              <a:rect l="l" t="t" r="r" b="b"/>
              <a:pathLst>
                <a:path w="5730240" h="1675129">
                  <a:moveTo>
                    <a:pt x="207378" y="517182"/>
                  </a:moveTo>
                  <a:lnTo>
                    <a:pt x="0" y="517182"/>
                  </a:lnTo>
                  <a:lnTo>
                    <a:pt x="0" y="1674583"/>
                  </a:lnTo>
                  <a:lnTo>
                    <a:pt x="207378" y="1674583"/>
                  </a:lnTo>
                  <a:lnTo>
                    <a:pt x="207378" y="517182"/>
                  </a:lnTo>
                  <a:close/>
                </a:path>
                <a:path w="5730240" h="1675129">
                  <a:moveTo>
                    <a:pt x="1127823" y="408368"/>
                  </a:moveTo>
                  <a:lnTo>
                    <a:pt x="920432" y="408368"/>
                  </a:lnTo>
                  <a:lnTo>
                    <a:pt x="920432" y="1674596"/>
                  </a:lnTo>
                  <a:lnTo>
                    <a:pt x="1127823" y="1674596"/>
                  </a:lnTo>
                  <a:lnTo>
                    <a:pt x="1127823" y="408368"/>
                  </a:lnTo>
                  <a:close/>
                </a:path>
                <a:path w="5730240" h="1675129">
                  <a:moveTo>
                    <a:pt x="2048243" y="391731"/>
                  </a:moveTo>
                  <a:lnTo>
                    <a:pt x="1840865" y="391731"/>
                  </a:lnTo>
                  <a:lnTo>
                    <a:pt x="1840865" y="1674596"/>
                  </a:lnTo>
                  <a:lnTo>
                    <a:pt x="2048243" y="1674596"/>
                  </a:lnTo>
                  <a:lnTo>
                    <a:pt x="2048243" y="391731"/>
                  </a:lnTo>
                  <a:close/>
                </a:path>
                <a:path w="5730240" h="1675129">
                  <a:moveTo>
                    <a:pt x="2968688" y="343077"/>
                  </a:moveTo>
                  <a:lnTo>
                    <a:pt x="2761297" y="343077"/>
                  </a:lnTo>
                  <a:lnTo>
                    <a:pt x="2761297" y="1674571"/>
                  </a:lnTo>
                  <a:lnTo>
                    <a:pt x="2968688" y="1674571"/>
                  </a:lnTo>
                  <a:lnTo>
                    <a:pt x="2968688" y="343077"/>
                  </a:lnTo>
                  <a:close/>
                </a:path>
                <a:path w="5730240" h="1675129">
                  <a:moveTo>
                    <a:pt x="3889133" y="226593"/>
                  </a:moveTo>
                  <a:lnTo>
                    <a:pt x="3681742" y="226593"/>
                  </a:lnTo>
                  <a:lnTo>
                    <a:pt x="3681742" y="1674583"/>
                  </a:lnTo>
                  <a:lnTo>
                    <a:pt x="3889133" y="1674583"/>
                  </a:lnTo>
                  <a:lnTo>
                    <a:pt x="3889133" y="226593"/>
                  </a:lnTo>
                  <a:close/>
                </a:path>
                <a:path w="5730240" h="1675129">
                  <a:moveTo>
                    <a:pt x="4809566" y="119049"/>
                  </a:moveTo>
                  <a:lnTo>
                    <a:pt x="4602175" y="119049"/>
                  </a:lnTo>
                  <a:lnTo>
                    <a:pt x="4602175" y="1674571"/>
                  </a:lnTo>
                  <a:lnTo>
                    <a:pt x="4809566" y="1674571"/>
                  </a:lnTo>
                  <a:lnTo>
                    <a:pt x="4809566" y="119049"/>
                  </a:lnTo>
                  <a:close/>
                </a:path>
                <a:path w="5730240" h="1675129">
                  <a:moveTo>
                    <a:pt x="5729998" y="0"/>
                  </a:moveTo>
                  <a:lnTo>
                    <a:pt x="5522607" y="0"/>
                  </a:lnTo>
                  <a:lnTo>
                    <a:pt x="5522607" y="1674596"/>
                  </a:lnTo>
                  <a:lnTo>
                    <a:pt x="5729998" y="1674596"/>
                  </a:lnTo>
                  <a:lnTo>
                    <a:pt x="5729998" y="0"/>
                  </a:lnTo>
                  <a:close/>
                </a:path>
              </a:pathLst>
            </a:custGeom>
            <a:solidFill>
              <a:srgbClr val="145F82"/>
            </a:solidFill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24" name="object 28">
              <a:extLst>
                <a:ext uri="{FF2B5EF4-FFF2-40B4-BE49-F238E27FC236}">
                  <a16:creationId xmlns:a16="http://schemas.microsoft.com/office/drawing/2014/main" id="{360F3704-1064-B28E-8696-3B59B79C06CD}"/>
                </a:ext>
              </a:extLst>
            </p:cNvPr>
            <p:cNvSpPr/>
            <p:nvPr/>
          </p:nvSpPr>
          <p:spPr>
            <a:xfrm>
              <a:off x="1873399" y="6717014"/>
              <a:ext cx="6443345" cy="0"/>
            </a:xfrm>
            <a:custGeom>
              <a:avLst/>
              <a:gdLst/>
              <a:ahLst/>
              <a:cxnLst/>
              <a:rect l="l" t="t" r="r" b="b"/>
              <a:pathLst>
                <a:path w="6443345">
                  <a:moveTo>
                    <a:pt x="0" y="0"/>
                  </a:moveTo>
                  <a:lnTo>
                    <a:pt x="6443065" y="0"/>
                  </a:lnTo>
                </a:path>
              </a:pathLst>
            </a:custGeom>
            <a:ln w="8001">
              <a:solidFill>
                <a:srgbClr val="D9D9D9"/>
              </a:solidFill>
            </a:ln>
          </p:spPr>
          <p:txBody>
            <a:bodyPr wrap="square" lIns="0" tIns="0" rIns="0" bIns="0" rtlCol="0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806867"/>
              <a:endParaRPr sz="1588" kern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08" name="object 30">
            <a:extLst>
              <a:ext uri="{FF2B5EF4-FFF2-40B4-BE49-F238E27FC236}">
                <a16:creationId xmlns:a16="http://schemas.microsoft.com/office/drawing/2014/main" id="{BFFB0388-BB0C-2094-51D2-2B2E75845599}"/>
              </a:ext>
            </a:extLst>
          </p:cNvPr>
          <p:cNvSpPr txBox="1"/>
          <p:nvPr/>
        </p:nvSpPr>
        <p:spPr>
          <a:xfrm>
            <a:off x="4886456" y="6071386"/>
            <a:ext cx="183216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2020</a:t>
            </a:r>
            <a:endParaRPr sz="66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09" name="object 31">
            <a:extLst>
              <a:ext uri="{FF2B5EF4-FFF2-40B4-BE49-F238E27FC236}">
                <a16:creationId xmlns:a16="http://schemas.microsoft.com/office/drawing/2014/main" id="{07897012-90DE-18C7-8288-B298D46DC26D}"/>
              </a:ext>
            </a:extLst>
          </p:cNvPr>
          <p:cNvSpPr txBox="1"/>
          <p:nvPr/>
        </p:nvSpPr>
        <p:spPr>
          <a:xfrm>
            <a:off x="5698633" y="6071386"/>
            <a:ext cx="183216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2021</a:t>
            </a:r>
            <a:endParaRPr sz="66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10" name="object 32">
            <a:extLst>
              <a:ext uri="{FF2B5EF4-FFF2-40B4-BE49-F238E27FC236}">
                <a16:creationId xmlns:a16="http://schemas.microsoft.com/office/drawing/2014/main" id="{8E221919-5B6B-6284-8A3F-E90F76FB1C84}"/>
              </a:ext>
            </a:extLst>
          </p:cNvPr>
          <p:cNvSpPr txBox="1"/>
          <p:nvPr/>
        </p:nvSpPr>
        <p:spPr>
          <a:xfrm>
            <a:off x="8135163" y="6071386"/>
            <a:ext cx="183216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2024</a:t>
            </a:r>
            <a:endParaRPr sz="66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11" name="object 33">
            <a:extLst>
              <a:ext uri="{FF2B5EF4-FFF2-40B4-BE49-F238E27FC236}">
                <a16:creationId xmlns:a16="http://schemas.microsoft.com/office/drawing/2014/main" id="{FE9346B3-C69E-D004-1CDB-4AA3330A6A8B}"/>
              </a:ext>
            </a:extLst>
          </p:cNvPr>
          <p:cNvSpPr txBox="1"/>
          <p:nvPr/>
        </p:nvSpPr>
        <p:spPr>
          <a:xfrm>
            <a:off x="8947340" y="6071386"/>
            <a:ext cx="183216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2025</a:t>
            </a:r>
            <a:endParaRPr sz="66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12" name="object 34">
            <a:extLst>
              <a:ext uri="{FF2B5EF4-FFF2-40B4-BE49-F238E27FC236}">
                <a16:creationId xmlns:a16="http://schemas.microsoft.com/office/drawing/2014/main" id="{8DD7D6B8-B6E3-0CB5-ECA6-41BBFD165A38}"/>
              </a:ext>
            </a:extLst>
          </p:cNvPr>
          <p:cNvSpPr txBox="1"/>
          <p:nvPr/>
        </p:nvSpPr>
        <p:spPr>
          <a:xfrm>
            <a:off x="9759517" y="6071386"/>
            <a:ext cx="183216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2026</a:t>
            </a:r>
            <a:endParaRPr sz="662" kern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15" name="object 39">
            <a:extLst>
              <a:ext uri="{FF2B5EF4-FFF2-40B4-BE49-F238E27FC236}">
                <a16:creationId xmlns:a16="http://schemas.microsoft.com/office/drawing/2014/main" id="{8D93CED3-28B4-7196-7656-725643807AFD}"/>
              </a:ext>
            </a:extLst>
          </p:cNvPr>
          <p:cNvSpPr txBox="1"/>
          <p:nvPr/>
        </p:nvSpPr>
        <p:spPr>
          <a:xfrm>
            <a:off x="6510810" y="6071386"/>
            <a:ext cx="1404657" cy="113768"/>
          </a:xfrm>
          <a:prstGeom prst="rect">
            <a:avLst/>
          </a:prstGeom>
        </p:spPr>
        <p:txBody>
          <a:bodyPr vert="horz" wrap="square" lIns="0" tIns="11766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93"/>
              </a:spcBef>
              <a:tabLst>
                <a:tab pos="811909" algn="l"/>
              </a:tabLst>
            </a:pP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2022</a:t>
            </a:r>
            <a:r>
              <a:rPr sz="662" kern="0" dirty="0">
                <a:solidFill>
                  <a:srgbClr val="585858"/>
                </a:solidFill>
                <a:latin typeface="Calibri"/>
                <a:cs typeface="Calibri"/>
              </a:rPr>
              <a:t>	</a:t>
            </a:r>
            <a:r>
              <a:rPr sz="662" kern="0" spc="-18" dirty="0">
                <a:solidFill>
                  <a:srgbClr val="585858"/>
                </a:solidFill>
                <a:latin typeface="Calibri"/>
                <a:cs typeface="Calibri"/>
              </a:rPr>
              <a:t>2023</a:t>
            </a:r>
            <a:endParaRPr sz="662" kern="0" dirty="0">
              <a:solidFill>
                <a:sysClr val="windowText" lastClr="000000"/>
              </a:solidFill>
              <a:latin typeface="Calibri"/>
              <a:cs typeface="Calibri"/>
            </a:endParaRPr>
          </a:p>
        </p:txBody>
      </p:sp>
      <p:sp>
        <p:nvSpPr>
          <p:cNvPr id="216" name="object 40">
            <a:extLst>
              <a:ext uri="{FF2B5EF4-FFF2-40B4-BE49-F238E27FC236}">
                <a16:creationId xmlns:a16="http://schemas.microsoft.com/office/drawing/2014/main" id="{B9B9BEC1-7107-F739-8ADA-50B15146BBE0}"/>
              </a:ext>
            </a:extLst>
          </p:cNvPr>
          <p:cNvSpPr/>
          <p:nvPr/>
        </p:nvSpPr>
        <p:spPr>
          <a:xfrm>
            <a:off x="4082314" y="3919954"/>
            <a:ext cx="6273052" cy="2548218"/>
          </a:xfrm>
          <a:custGeom>
            <a:avLst/>
            <a:gdLst/>
            <a:ahLst/>
            <a:cxnLst/>
            <a:rect l="l" t="t" r="r" b="b"/>
            <a:pathLst>
              <a:path w="7109459" h="2887979">
                <a:moveTo>
                  <a:pt x="0" y="0"/>
                </a:moveTo>
                <a:lnTo>
                  <a:pt x="7108850" y="0"/>
                </a:lnTo>
                <a:lnTo>
                  <a:pt x="7108850" y="2887980"/>
                </a:lnTo>
                <a:lnTo>
                  <a:pt x="0" y="2887980"/>
                </a:lnTo>
                <a:lnTo>
                  <a:pt x="0" y="0"/>
                </a:lnTo>
                <a:close/>
              </a:path>
            </a:pathLst>
          </a:custGeom>
          <a:ln w="8001">
            <a:solidFill>
              <a:srgbClr val="D9D9D9"/>
            </a:solidFill>
          </a:ln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/>
            <a:endParaRPr sz="1588" kern="0">
              <a:solidFill>
                <a:sysClr val="windowText" lastClr="000000"/>
              </a:solidFill>
            </a:endParaRPr>
          </a:p>
        </p:txBody>
      </p:sp>
      <p:sp>
        <p:nvSpPr>
          <p:cNvPr id="217" name="object 41">
            <a:extLst>
              <a:ext uri="{FF2B5EF4-FFF2-40B4-BE49-F238E27FC236}">
                <a16:creationId xmlns:a16="http://schemas.microsoft.com/office/drawing/2014/main" id="{ECEACD21-E978-EE26-F94D-CE2DEAB4F5CE}"/>
              </a:ext>
            </a:extLst>
          </p:cNvPr>
          <p:cNvSpPr txBox="1">
            <a:spLocks noGrp="1"/>
          </p:cNvSpPr>
          <p:nvPr/>
        </p:nvSpPr>
        <p:spPr>
          <a:xfrm>
            <a:off x="8210412" y="5795852"/>
            <a:ext cx="159599" cy="141441"/>
          </a:xfrm>
          <a:prstGeom prst="rect">
            <a:avLst/>
          </a:prstGeom>
        </p:spPr>
        <p:txBody>
          <a:bodyPr vert="horz" wrap="square" lIns="0" tIns="25773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750" b="0" i="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662" defTabSz="806867">
              <a:spcBef>
                <a:spcPts val="202"/>
              </a:spcBef>
            </a:pPr>
            <a:fld id="{81D60167-4931-47E6-BA6A-407CBD079E47}" type="slidenum">
              <a:rPr kern="0" spc="-44" dirty="0">
                <a:solidFill>
                  <a:prstClr val="black"/>
                </a:solidFill>
              </a:rPr>
              <a:pPr marL="38662" defTabSz="806867">
                <a:spcBef>
                  <a:spcPts val="202"/>
                </a:spcBef>
              </a:pPr>
              <a:t>13</a:t>
            </a:fld>
            <a:endParaRPr kern="0" spc="-44" dirty="0">
              <a:solidFill>
                <a:prstClr val="black"/>
              </a:solidFill>
            </a:endParaRPr>
          </a:p>
        </p:txBody>
      </p:sp>
      <p:sp>
        <p:nvSpPr>
          <p:cNvPr id="225" name="object 17">
            <a:extLst>
              <a:ext uri="{FF2B5EF4-FFF2-40B4-BE49-F238E27FC236}">
                <a16:creationId xmlns:a16="http://schemas.microsoft.com/office/drawing/2014/main" id="{BE7E6019-E17C-7251-4ED3-6E44C5D8FC4E}"/>
              </a:ext>
            </a:extLst>
          </p:cNvPr>
          <p:cNvSpPr txBox="1"/>
          <p:nvPr/>
        </p:nvSpPr>
        <p:spPr>
          <a:xfrm>
            <a:off x="4803392" y="3959172"/>
            <a:ext cx="5280874" cy="260932"/>
          </a:xfrm>
          <a:prstGeom prst="rect">
            <a:avLst/>
          </a:prstGeom>
        </p:spPr>
        <p:txBody>
          <a:bodyPr vert="horz" wrap="square" lIns="0" tIns="14568" rIns="0" bIns="0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06867">
              <a:spcBef>
                <a:spcPts val="115"/>
              </a:spcBef>
            </a:pPr>
            <a:r>
              <a:rPr sz="1600" kern="0" spc="-26" dirty="0">
                <a:latin typeface="Calibri"/>
                <a:cs typeface="Calibri"/>
              </a:rPr>
              <a:t>Average</a:t>
            </a:r>
            <a:r>
              <a:rPr sz="1600" kern="0" dirty="0">
                <a:latin typeface="Calibri"/>
                <a:cs typeface="Calibri"/>
              </a:rPr>
              <a:t> </a:t>
            </a:r>
            <a:r>
              <a:rPr lang="en-US" sz="1600" kern="0" dirty="0">
                <a:latin typeface="Calibri"/>
                <a:cs typeface="Calibri"/>
              </a:rPr>
              <a:t>Family</a:t>
            </a:r>
            <a:r>
              <a:rPr sz="1600" kern="0" spc="4" dirty="0">
                <a:latin typeface="Calibri"/>
                <a:cs typeface="Calibri"/>
              </a:rPr>
              <a:t> </a:t>
            </a:r>
            <a:r>
              <a:rPr sz="1600" kern="0" spc="-18" dirty="0">
                <a:latin typeface="Calibri"/>
                <a:cs typeface="Calibri"/>
              </a:rPr>
              <a:t>Rate</a:t>
            </a:r>
            <a:r>
              <a:rPr lang="en-US" sz="1600" kern="0" spc="-18" dirty="0">
                <a:solidFill>
                  <a:srgbClr val="585858"/>
                </a:solidFill>
                <a:latin typeface="Calibri"/>
                <a:cs typeface="Calibri"/>
              </a:rPr>
              <a:t>:   vs. </a:t>
            </a:r>
            <a:r>
              <a:rPr lang="en-US" sz="1600" b="1" kern="0" spc="-18" dirty="0">
                <a:solidFill>
                  <a:schemeClr val="accent6">
                    <a:lumMod val="75000"/>
                  </a:schemeClr>
                </a:solidFill>
                <a:latin typeface="Calibri"/>
                <a:cs typeface="Calibri"/>
              </a:rPr>
              <a:t>Gov’t Full Indemnity Plan</a:t>
            </a:r>
            <a:endParaRPr sz="1600" b="1" kern="0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4067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647725-F636-C24D-74CC-BFB05EFA6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4519E-2EDE-0DD9-B847-FD6C02ADD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52" y="888862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MEBCO: “Forever” Captive</a:t>
            </a:r>
          </a:p>
        </p:txBody>
      </p:sp>
      <p:sp>
        <p:nvSpPr>
          <p:cNvPr id="6" name="Arrow: Left 5">
            <a:extLst>
              <a:ext uri="{FF2B5EF4-FFF2-40B4-BE49-F238E27FC236}">
                <a16:creationId xmlns:a16="http://schemas.microsoft.com/office/drawing/2014/main" id="{1DF816AA-49CF-21DB-68C9-048BF0A68F50}"/>
              </a:ext>
            </a:extLst>
          </p:cNvPr>
          <p:cNvSpPr/>
          <p:nvPr/>
        </p:nvSpPr>
        <p:spPr>
          <a:xfrm>
            <a:off x="6184568" y="3249050"/>
            <a:ext cx="1897863" cy="39194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0AF29955-FCC8-D599-212A-2B8147A1AF11}"/>
              </a:ext>
            </a:extLst>
          </p:cNvPr>
          <p:cNvSpPr/>
          <p:nvPr/>
        </p:nvSpPr>
        <p:spPr>
          <a:xfrm>
            <a:off x="6183703" y="5518256"/>
            <a:ext cx="1897863" cy="39194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Left 7">
            <a:extLst>
              <a:ext uri="{FF2B5EF4-FFF2-40B4-BE49-F238E27FC236}">
                <a16:creationId xmlns:a16="http://schemas.microsoft.com/office/drawing/2014/main" id="{8A076662-27F9-3444-1147-B5CE3620C62D}"/>
              </a:ext>
            </a:extLst>
          </p:cNvPr>
          <p:cNvSpPr/>
          <p:nvPr/>
        </p:nvSpPr>
        <p:spPr>
          <a:xfrm>
            <a:off x="6594770" y="2109543"/>
            <a:ext cx="1897863" cy="39194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FC4CF78B-E7A3-9093-EE1A-9ABB0733610C}"/>
              </a:ext>
            </a:extLst>
          </p:cNvPr>
          <p:cNvSpPr/>
          <p:nvPr/>
        </p:nvSpPr>
        <p:spPr>
          <a:xfrm>
            <a:off x="6196760" y="4447502"/>
            <a:ext cx="1897863" cy="391941"/>
          </a:xfrm>
          <a:prstGeom prst="lef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highlight>
                <a:srgbClr val="0000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5C4F885-19DA-B130-B69F-6F3EE2616BD2}"/>
              </a:ext>
            </a:extLst>
          </p:cNvPr>
          <p:cNvCxnSpPr>
            <a:cxnSpLocks/>
          </p:cNvCxnSpPr>
          <p:nvPr/>
        </p:nvCxnSpPr>
        <p:spPr>
          <a:xfrm flipH="1">
            <a:off x="4113450" y="2642059"/>
            <a:ext cx="17210" cy="3038576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2BB88C4-ED54-5A54-9E7A-64D56D384193}"/>
              </a:ext>
            </a:extLst>
          </p:cNvPr>
          <p:cNvSpPr/>
          <p:nvPr/>
        </p:nvSpPr>
        <p:spPr>
          <a:xfrm>
            <a:off x="3848766" y="1717765"/>
            <a:ext cx="2746004" cy="1046482"/>
          </a:xfrm>
          <a:prstGeom prst="rect">
            <a:avLst/>
          </a:prstGeom>
          <a:solidFill>
            <a:srgbClr val="92D050"/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LGC Administrative Core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 Licensed Special Purpose Captive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Not risk bearing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367EB14-9D62-9DE8-24BB-78A900814C7A}"/>
              </a:ext>
            </a:extLst>
          </p:cNvPr>
          <p:cNvSpPr/>
          <p:nvPr/>
        </p:nvSpPr>
        <p:spPr>
          <a:xfrm>
            <a:off x="7223477" y="3051157"/>
            <a:ext cx="3822472" cy="828843"/>
          </a:xfrm>
          <a:prstGeom prst="rect">
            <a:avLst/>
          </a:prstGeom>
          <a:solidFill>
            <a:srgbClr val="4E457E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Municipal Employees Benefits Consortium “MEBCO” (Group)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37DDC8D-4C21-2756-34B4-6FD8F67664F3}"/>
              </a:ext>
            </a:extLst>
          </p:cNvPr>
          <p:cNvSpPr/>
          <p:nvPr/>
        </p:nvSpPr>
        <p:spPr>
          <a:xfrm>
            <a:off x="4510161" y="2968193"/>
            <a:ext cx="1686465" cy="933812"/>
          </a:xfrm>
          <a:prstGeom prst="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Captive Cell #1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21BB162-F3D0-2C20-7B72-6C1A7DE85F28}"/>
              </a:ext>
            </a:extLst>
          </p:cNvPr>
          <p:cNvCxnSpPr>
            <a:cxnSpLocks/>
          </p:cNvCxnSpPr>
          <p:nvPr/>
        </p:nvCxnSpPr>
        <p:spPr>
          <a:xfrm flipH="1">
            <a:off x="4123944" y="3464426"/>
            <a:ext cx="386217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BE4CFCE-F60F-47FA-94D3-98BDF9EC2EA3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4123944" y="4541342"/>
            <a:ext cx="374159" cy="0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EBEA4946-7B5E-78CE-30D8-216CCA32154C}"/>
              </a:ext>
            </a:extLst>
          </p:cNvPr>
          <p:cNvSpPr/>
          <p:nvPr/>
        </p:nvSpPr>
        <p:spPr>
          <a:xfrm>
            <a:off x="4498103" y="4074436"/>
            <a:ext cx="1710585" cy="933812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Captive Cell #2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DBF1ADA-F0A8-EDDA-B117-6E2D5A3352C5}"/>
              </a:ext>
            </a:extLst>
          </p:cNvPr>
          <p:cNvSpPr/>
          <p:nvPr/>
        </p:nvSpPr>
        <p:spPr>
          <a:xfrm>
            <a:off x="7917535" y="2244646"/>
            <a:ext cx="3124330" cy="5605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Captive Service Providers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(captive manager, legal, auditor, actuary, etc.)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52C272-48AB-8E96-4D38-DC3DBC317FC3}"/>
              </a:ext>
            </a:extLst>
          </p:cNvPr>
          <p:cNvSpPr/>
          <p:nvPr/>
        </p:nvSpPr>
        <p:spPr>
          <a:xfrm>
            <a:off x="7223477" y="4229050"/>
            <a:ext cx="3822473" cy="82884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 (Group) of Gov’t Entities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forms and joins its own captive cell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01524E2-6E64-9455-33D4-CD1C3742E0F5}"/>
              </a:ext>
            </a:extLst>
          </p:cNvPr>
          <p:cNvSpPr/>
          <p:nvPr/>
        </p:nvSpPr>
        <p:spPr>
          <a:xfrm>
            <a:off x="7902851" y="1710050"/>
            <a:ext cx="3124326" cy="53177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MEBCORP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Administrative Captive Owner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D491F6-5CA8-BFC8-D0E5-A3104F16B245}"/>
              </a:ext>
            </a:extLst>
          </p:cNvPr>
          <p:cNvSpPr/>
          <p:nvPr/>
        </p:nvSpPr>
        <p:spPr>
          <a:xfrm>
            <a:off x="4498102" y="5213729"/>
            <a:ext cx="1710585" cy="933812"/>
          </a:xfrm>
          <a:prstGeom prst="rect">
            <a:avLst/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Captive Cell #3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66750A8-B9D8-530A-2DC3-3599365A8E46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4102119" y="5680634"/>
            <a:ext cx="395983" cy="1"/>
          </a:xfrm>
          <a:prstGeom prst="line">
            <a:avLst/>
          </a:prstGeom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AAEE9039-70D9-E2F3-6EE4-9583DEFB3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769" y="2764247"/>
            <a:ext cx="2937750" cy="276566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7A8BBBC-AB66-D297-D864-ACCB5A15C8B3}"/>
              </a:ext>
            </a:extLst>
          </p:cNvPr>
          <p:cNvSpPr/>
          <p:nvPr/>
        </p:nvSpPr>
        <p:spPr>
          <a:xfrm>
            <a:off x="7198492" y="5303866"/>
            <a:ext cx="3822473" cy="80547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Large Gov’t Entity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(Single Parent)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forms and joins its own captive cell</a:t>
            </a:r>
          </a:p>
        </p:txBody>
      </p:sp>
    </p:spTree>
    <p:extLst>
      <p:ext uri="{BB962C8B-B14F-4D97-AF65-F5344CB8AC3E}">
        <p14:creationId xmlns:p14="http://schemas.microsoft.com/office/powerpoint/2010/main" val="1182837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A2DDFE-FA39-F42F-C596-BBA8D4E9F7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A2FDB-3904-32BC-63BC-3DB3DC835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2043351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6BDAD-2F1E-1A77-20C0-CD85F889BE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12" y="3725774"/>
            <a:ext cx="9463008" cy="325128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16948622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4BE8DA-5F78-40F8-8474-BE561DEAA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For online courses and webinars in captive insurance, visit the website of the official education program of the captive industry:  www.iccie.org</a:t>
            </a:r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E36422C9-DB91-413F-8D53-3A1846C28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120" y="3602038"/>
            <a:ext cx="3413760" cy="303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961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E20A8-64A8-1140-AF4D-5CB7C16D7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218" y="1119365"/>
            <a:ext cx="10515600" cy="1325563"/>
          </a:xfrm>
        </p:spPr>
        <p:txBody>
          <a:bodyPr>
            <a:noAutofit/>
          </a:bodyPr>
          <a:lstStyle/>
          <a:p>
            <a:br>
              <a:rPr lang="en-US" sz="8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8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8D52B6A-E88D-994E-8870-38EE3BE7A97F}"/>
              </a:ext>
            </a:extLst>
          </p:cNvPr>
          <p:cNvSpPr txBox="1">
            <a:spLocks/>
          </p:cNvSpPr>
          <p:nvPr/>
        </p:nvSpPr>
        <p:spPr>
          <a:xfrm>
            <a:off x="683218" y="4978578"/>
            <a:ext cx="483417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Jerry Faiella, Joe Streck, and Eryn Brasovan</a:t>
            </a:r>
          </a:p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21, 2026</a:t>
            </a:r>
          </a:p>
        </p:txBody>
      </p:sp>
    </p:spTree>
    <p:extLst>
      <p:ext uri="{BB962C8B-B14F-4D97-AF65-F5344CB8AC3E}">
        <p14:creationId xmlns:p14="http://schemas.microsoft.com/office/powerpoint/2010/main" val="2167010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808737-96E1-9441-94A1-2AA7725A5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3CFEC-B7B5-FE4A-AFF0-0368D8AA5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775515"/>
            <a:ext cx="9463008" cy="3251280"/>
          </a:xfrm>
        </p:spPr>
        <p:txBody>
          <a:bodyPr/>
          <a:lstStyle/>
          <a:p>
            <a:r>
              <a:rPr lang="en-US" dirty="0"/>
              <a:t>Jerry Faiella: MEBCORP, Executive Director</a:t>
            </a:r>
          </a:p>
          <a:p>
            <a:endParaRPr lang="en-US" dirty="0"/>
          </a:p>
          <a:p>
            <a:r>
              <a:rPr lang="en-US" dirty="0"/>
              <a:t>Joe Streck: Innovative Captive Strategies, AVP – Consulting and Management</a:t>
            </a:r>
          </a:p>
          <a:p>
            <a:endParaRPr lang="en-US" dirty="0"/>
          </a:p>
          <a:p>
            <a:r>
              <a:rPr lang="en-US" dirty="0"/>
              <a:t>Eryn Brasovan: Womble Bond Dickinson, Partner </a:t>
            </a:r>
          </a:p>
        </p:txBody>
      </p:sp>
    </p:spTree>
    <p:extLst>
      <p:ext uri="{BB962C8B-B14F-4D97-AF65-F5344CB8AC3E}">
        <p14:creationId xmlns:p14="http://schemas.microsoft.com/office/powerpoint/2010/main" val="3787155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988124-F799-64AE-7A57-6CC8C676B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C0173-D560-B6D8-1479-1246CFA6B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of Risk Transfer through Captive Insurance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26E168D-4015-1F21-BC87-19D5D7D796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40412" y="2201881"/>
            <a:ext cx="10820094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Save money over time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You keep profits if claims are low instead of paying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 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everything to insurers and can e</a:t>
            </a:r>
            <a:r>
              <a:rPr lang="en-US" altLang="en-US" sz="2200" dirty="0">
                <a:latin typeface="Arial" panose="020B0604020202020204" pitchFamily="34" charset="0"/>
              </a:rPr>
              <a:t>arn investment income on your own reserves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200" dirty="0">
                <a:latin typeface="Arial" panose="020B0604020202020204" pitchFamily="34" charset="0"/>
              </a:rPr>
              <a:t> </a:t>
            </a: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Customize your coverage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Insure exactly what you need, even unusual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lang="en-US" altLang="en-US" sz="2200" dirty="0">
                <a:latin typeface="Arial" panose="020B0604020202020204" pitchFamily="34" charset="0"/>
              </a:rPr>
              <a:t> r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isks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Improved risk management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Encourages safer operations and fewer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losses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Access cheaper reinsurance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Buy coverage at lower, wholesale-type rates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endParaRPr kumimoji="0" lang="en-US" altLang="en-US" sz="2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More stability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– Less exposure to rising in</a:t>
            </a:r>
            <a:r>
              <a:rPr lang="en-US" altLang="en-US" sz="2200" dirty="0">
                <a:latin typeface="Arial" panose="020B0604020202020204" pitchFamily="34" charset="0"/>
              </a:rPr>
              <a:t>surance market prices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221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2ECE08A-7E24-78A9-B47E-871A70EF4D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8AAD7-67BD-84D0-B2FA-A6A04BB53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Benefits </a:t>
            </a:r>
            <a:r>
              <a:rPr lang="en-US" b="1" i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Municipalities </a:t>
            </a:r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Risk Transfer through Captive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C7081-F9CB-478A-EB14-8271D9AD16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6" y="2564444"/>
            <a:ext cx="9463008" cy="3489851"/>
          </a:xfrm>
        </p:spPr>
        <p:txBody>
          <a:bodyPr>
            <a:normAutofit fontScale="925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The same general benefits plus…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b="1" dirty="0">
                <a:latin typeface="Arial" panose="020B0604020202020204" pitchFamily="34" charset="0"/>
              </a:rPr>
              <a:t>Stabilizing cash flow by smoothing premium pricing volatility</a:t>
            </a:r>
            <a:r>
              <a:rPr lang="en-US" altLang="en-US" dirty="0">
                <a:latin typeface="Arial" panose="020B0604020202020204" pitchFamily="34" charset="0"/>
              </a:rPr>
              <a:t>  </a:t>
            </a: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altLang="en-US" dirty="0">
              <a:latin typeface="Arial" panose="020B0604020202020204" pitchFamily="34" charset="0"/>
            </a:endParaRP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b="1" dirty="0">
                <a:latin typeface="Arial" panose="020B0604020202020204" pitchFamily="34" charset="0"/>
              </a:rPr>
              <a:t>More transparency into pricing decisions and claim handling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altLang="en-US" dirty="0">
              <a:latin typeface="Arial" panose="020B0604020202020204" pitchFamily="34" charset="0"/>
            </a:endParaRP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b="1" dirty="0">
                <a:latin typeface="Arial" panose="020B0604020202020204" pitchFamily="34" charset="0"/>
              </a:rPr>
              <a:t>Responding quickly to evolving risks</a:t>
            </a:r>
            <a:endParaRPr lang="en-US" altLang="en-US" dirty="0">
              <a:latin typeface="Arial" panose="020B0604020202020204" pitchFamily="34" charset="0"/>
            </a:endParaRPr>
          </a:p>
          <a:p>
            <a:pPr lvl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endParaRPr lang="en-US" altLang="en-US" dirty="0">
              <a:latin typeface="Arial" panose="020B0604020202020204" pitchFamily="34" charset="0"/>
            </a:endParaRPr>
          </a:p>
          <a:p>
            <a:pPr lvl="1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Courier New" panose="02070309020205020404" pitchFamily="49" charset="0"/>
              <a:buChar char="o"/>
            </a:pPr>
            <a:r>
              <a:rPr lang="en-US" altLang="en-US" b="1" dirty="0">
                <a:latin typeface="Arial" panose="020B0604020202020204" pitchFamily="34" charset="0"/>
              </a:rPr>
              <a:t>Greater control of decision-making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018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1F7FD-DA9F-62D4-6BEA-3621C98FB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F55A23-5EBD-FF5F-EC2D-91FCAC637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Municipal Captive: Hurdles &amp; Roadblocks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E0BC9F-6346-C27B-C8F8-DFE78D037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5" y="2373108"/>
            <a:ext cx="10729653" cy="3793935"/>
          </a:xfrm>
        </p:spPr>
        <p:txBody>
          <a:bodyPr>
            <a:normAutofit fontScale="85000" lnSpcReduction="2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Substantial startup costs and initial funding</a:t>
            </a:r>
            <a:r>
              <a:rPr lang="en-US" altLang="en-US" dirty="0">
                <a:latin typeface="Arial" panose="020B0604020202020204" pitchFamily="34" charset="0"/>
              </a:rPr>
              <a:t> – Feasibility study; hiring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</a:rPr>
              <a:t> service providers; collateral deposit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Ongoing costs</a:t>
            </a:r>
            <a:r>
              <a:rPr lang="en-US" altLang="en-US" dirty="0">
                <a:latin typeface="Arial" panose="020B0604020202020204" pitchFamily="34" charset="0"/>
              </a:rPr>
              <a:t> –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Ongoing costs include annual domicile fees, captive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management fees, D &amp; O insurance costs and annual actuarial and audit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fees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Layers of stakeholders</a:t>
            </a:r>
            <a:r>
              <a:rPr lang="en-US" altLang="en-US" dirty="0">
                <a:latin typeface="Arial" panose="020B0604020202020204" pitchFamily="34" charset="0"/>
              </a:rPr>
              <a:t> – Municipal leadership; elected officials; taxpayers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Time required to achieve cost savings and potential profit</a:t>
            </a:r>
            <a:endParaRPr lang="en-US" altLang="en-US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b="1" dirty="0">
                <a:latin typeface="Arial" panose="020B0604020202020204" pitchFamily="34" charset="0"/>
              </a:rPr>
              <a:t>Low risk tolerance level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200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F202EC-8B97-882E-CE3F-9B8523B4B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E5FBC-4E01-7ED2-5907-B0A28F146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Municipal Captives: How to Succeed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95E7-EF48-3505-0F4D-4DEF8B49E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905" y="2382992"/>
            <a:ext cx="10702153" cy="3859042"/>
          </a:xfrm>
        </p:spPr>
        <p:txBody>
          <a:bodyPr>
            <a:normAutofit fontScale="62500" lnSpcReduction="20000"/>
          </a:bodyPr>
          <a:lstStyle/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800" b="1" dirty="0">
                <a:latin typeface="Arial" panose="020B0604020202020204" pitchFamily="34" charset="0"/>
              </a:rPr>
              <a:t>Communication</a:t>
            </a:r>
            <a:r>
              <a:rPr lang="en-US" altLang="en-US" sz="3800" dirty="0">
                <a:latin typeface="Arial" panose="020B0604020202020204" pitchFamily="34" charset="0"/>
              </a:rPr>
              <a:t> – Messaging the right benefits to the right audience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800" dirty="0">
                <a:latin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800" b="1" dirty="0">
                <a:latin typeface="Arial" panose="020B0604020202020204" pitchFamily="34" charset="0"/>
              </a:rPr>
              <a:t>Consideration</a:t>
            </a:r>
            <a:r>
              <a:rPr lang="en-US" altLang="en-US" sz="3800" dirty="0">
                <a:latin typeface="Arial" panose="020B0604020202020204" pitchFamily="34" charset="0"/>
              </a:rPr>
              <a:t> – Working with experienced service providers who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3800" dirty="0">
                <a:latin typeface="Arial" panose="020B0604020202020204" pitchFamily="34" charset="0"/>
              </a:rPr>
              <a:t> understand your objectives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800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800" b="1" dirty="0">
                <a:latin typeface="Arial" panose="020B0604020202020204" pitchFamily="34" charset="0"/>
              </a:rPr>
              <a:t>Costs</a:t>
            </a:r>
            <a:r>
              <a:rPr lang="en-US" altLang="en-US" sz="3800" dirty="0">
                <a:latin typeface="Arial" panose="020B0604020202020204" pitchFamily="34" charset="0"/>
              </a:rPr>
              <a:t> – Focus on the long-term savings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800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800" b="1" dirty="0">
                <a:latin typeface="Arial" panose="020B0604020202020204" pitchFamily="34" charset="0"/>
              </a:rPr>
              <a:t>Control</a:t>
            </a:r>
            <a:r>
              <a:rPr lang="en-US" altLang="en-US" sz="3800" dirty="0">
                <a:latin typeface="Arial" panose="020B0604020202020204" pitchFamily="34" charset="0"/>
              </a:rPr>
              <a:t> – More control </a:t>
            </a:r>
            <a:r>
              <a:rPr lang="en-US" altLang="en-US" sz="3800" dirty="0">
                <a:latin typeface="Arial" panose="020B0604020202020204" pitchFamily="34" charset="0"/>
                <a:sym typeface="Wingdings" panose="05000000000000000000" pitchFamily="2" charset="2"/>
              </a:rPr>
              <a:t> more predictability  reliable outcomes</a:t>
            </a:r>
            <a:r>
              <a:rPr lang="en-US" altLang="en-US" sz="3800" dirty="0">
                <a:latin typeface="Arial" panose="020B0604020202020204" pitchFamily="34" charset="0"/>
              </a:rPr>
              <a:t> </a:t>
            </a: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3800" dirty="0">
              <a:latin typeface="Arial" panose="020B0604020202020204" pitchFamily="34" charset="0"/>
            </a:endParaRPr>
          </a:p>
          <a:p>
            <a:pPr marL="0" lv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en-US" sz="3800" b="1" dirty="0">
                <a:latin typeface="Arial" panose="020B0604020202020204" pitchFamily="34" charset="0"/>
              </a:rPr>
              <a:t>Commitment</a:t>
            </a:r>
            <a:r>
              <a:rPr lang="en-US" altLang="en-US" sz="3800" dirty="0">
                <a:latin typeface="Arial" panose="020B0604020202020204" pitchFamily="34" charset="0"/>
              </a:rPr>
              <a:t> – Commit to obtaining buy-in and commit to producing results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28BF467-7588-E9D3-4BF5-BB07FA2733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CC6F4E8-A435-3261-E20A-E50E7313D3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233" y="1146558"/>
            <a:ext cx="4599588" cy="18243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094039-26A6-B056-9399-3DA251242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412" y="1252176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MEBCO: A Success Story! 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00B5CF2-6585-5F7B-1159-2726779E381D}"/>
              </a:ext>
            </a:extLst>
          </p:cNvPr>
          <p:cNvSpPr txBox="1">
            <a:spLocks/>
          </p:cNvSpPr>
          <p:nvPr/>
        </p:nvSpPr>
        <p:spPr>
          <a:xfrm>
            <a:off x="287352" y="2533386"/>
            <a:ext cx="10894955" cy="4378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Consortium/Group of NY state governmental entities (Section 115 IRC):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 Municipalities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 School Districts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Formed in 1989 to provide employee benefits to employees, dependents, and retirees of members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Organized Inter-municipal Agreement and governed by NY Law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Administer self-insured group health benefit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Alternative to NY State Health Insurance program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Captive use began in 2019</a:t>
            </a:r>
          </a:p>
          <a:p>
            <a:pPr marL="800100" marR="0" lvl="1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104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9D9EC46-8C24-B9A7-F13B-9DD0C4B63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3" name="Diagram 42">
            <a:extLst>
              <a:ext uri="{FF2B5EF4-FFF2-40B4-BE49-F238E27FC236}">
                <a16:creationId xmlns:a16="http://schemas.microsoft.com/office/drawing/2014/main" id="{82EF3F22-6728-4BD6-315C-D4B0FD3B52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7947520"/>
              </p:ext>
            </p:extLst>
          </p:nvPr>
        </p:nvGraphicFramePr>
        <p:xfrm>
          <a:off x="0" y="1084745"/>
          <a:ext cx="11573209" cy="5915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" name="Teardrop 43">
            <a:extLst>
              <a:ext uri="{FF2B5EF4-FFF2-40B4-BE49-F238E27FC236}">
                <a16:creationId xmlns:a16="http://schemas.microsoft.com/office/drawing/2014/main" id="{D0485CE0-935C-0439-2FC0-4C6D08F1D119}"/>
              </a:ext>
            </a:extLst>
          </p:cNvPr>
          <p:cNvSpPr/>
          <p:nvPr/>
        </p:nvSpPr>
        <p:spPr>
          <a:xfrm rot="2700000">
            <a:off x="624858" y="4669375"/>
            <a:ext cx="2120856" cy="2120856"/>
          </a:xfrm>
          <a:prstGeom prst="teardrop">
            <a:avLst>
              <a:gd name="adj" fmla="val 100000"/>
            </a:avLst>
          </a:prstGeom>
          <a:solidFill>
            <a:schemeClr val="accent2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FC40885-11A6-B30A-190D-DDBCDCF8FDC3}"/>
              </a:ext>
            </a:extLst>
          </p:cNvPr>
          <p:cNvGrpSpPr/>
          <p:nvPr/>
        </p:nvGrpSpPr>
        <p:grpSpPr>
          <a:xfrm>
            <a:off x="695288" y="4739806"/>
            <a:ext cx="1979996" cy="1979994"/>
            <a:chOff x="5016731" y="1408078"/>
            <a:chExt cx="1979996" cy="1979994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7572453A-0B5E-A11F-058C-9F85970A044F}"/>
                </a:ext>
              </a:extLst>
            </p:cNvPr>
            <p:cNvSpPr/>
            <p:nvPr/>
          </p:nvSpPr>
          <p:spPr>
            <a:xfrm>
              <a:off x="5016731" y="1408078"/>
              <a:ext cx="1979996" cy="1979994"/>
            </a:xfrm>
            <a:prstGeom prst="ellipse">
              <a:avLst/>
            </a:prstGeom>
            <a:ln>
              <a:solidFill>
                <a:schemeClr val="accent2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7" name="Oval 5">
              <a:extLst>
                <a:ext uri="{FF2B5EF4-FFF2-40B4-BE49-F238E27FC236}">
                  <a16:creationId xmlns:a16="http://schemas.microsoft.com/office/drawing/2014/main" id="{514AD509-108A-4AB3-6A2E-E072EA4D672B}"/>
                </a:ext>
              </a:extLst>
            </p:cNvPr>
            <p:cNvSpPr txBox="1"/>
            <p:nvPr/>
          </p:nvSpPr>
          <p:spPr>
            <a:xfrm>
              <a:off x="5298942" y="1690987"/>
              <a:ext cx="1414444" cy="1414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Carrier 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Sponsored Cell</a:t>
              </a:r>
            </a:p>
          </p:txBody>
        </p:sp>
      </p:grpSp>
      <p:sp>
        <p:nvSpPr>
          <p:cNvPr id="48" name="Teardrop 47">
            <a:extLst>
              <a:ext uri="{FF2B5EF4-FFF2-40B4-BE49-F238E27FC236}">
                <a16:creationId xmlns:a16="http://schemas.microsoft.com/office/drawing/2014/main" id="{9C119431-A1C4-F357-EC45-9FCEC2408239}"/>
              </a:ext>
            </a:extLst>
          </p:cNvPr>
          <p:cNvSpPr/>
          <p:nvPr/>
        </p:nvSpPr>
        <p:spPr>
          <a:xfrm rot="2700000">
            <a:off x="4575348" y="1523989"/>
            <a:ext cx="2120856" cy="2120856"/>
          </a:xfrm>
          <a:prstGeom prst="teardrop">
            <a:avLst>
              <a:gd name="adj" fmla="val 100000"/>
            </a:avLst>
          </a:prstGeom>
          <a:solidFill>
            <a:schemeClr val="accent4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510E680-0999-3E3E-CA53-DE526D5B2D61}"/>
              </a:ext>
            </a:extLst>
          </p:cNvPr>
          <p:cNvGrpSpPr/>
          <p:nvPr/>
        </p:nvGrpSpPr>
        <p:grpSpPr>
          <a:xfrm>
            <a:off x="4647471" y="1594607"/>
            <a:ext cx="1979996" cy="1979994"/>
            <a:chOff x="7208950" y="1408078"/>
            <a:chExt cx="1979996" cy="1979994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0D8F75B8-2FC3-8B93-91D3-2F6872924609}"/>
                </a:ext>
              </a:extLst>
            </p:cNvPr>
            <p:cNvSpPr/>
            <p:nvPr/>
          </p:nvSpPr>
          <p:spPr>
            <a:xfrm>
              <a:off x="7208950" y="1408078"/>
              <a:ext cx="1979996" cy="1979994"/>
            </a:xfrm>
            <a:prstGeom prst="ellipse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Oval 5">
              <a:extLst>
                <a:ext uri="{FF2B5EF4-FFF2-40B4-BE49-F238E27FC236}">
                  <a16:creationId xmlns:a16="http://schemas.microsoft.com/office/drawing/2014/main" id="{A285BA73-9D73-BA47-7223-19C6B2953F1D}"/>
                </a:ext>
              </a:extLst>
            </p:cNvPr>
            <p:cNvSpPr txBox="1"/>
            <p:nvPr/>
          </p:nvSpPr>
          <p:spPr>
            <a:xfrm>
              <a:off x="7491162" y="1690987"/>
              <a:ext cx="1414444" cy="1414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Captive Manager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Sponsored Cell</a:t>
              </a:r>
            </a:p>
          </p:txBody>
        </p:sp>
      </p:grpSp>
      <p:sp>
        <p:nvSpPr>
          <p:cNvPr id="52" name="Oval 51">
            <a:extLst>
              <a:ext uri="{FF2B5EF4-FFF2-40B4-BE49-F238E27FC236}">
                <a16:creationId xmlns:a16="http://schemas.microsoft.com/office/drawing/2014/main" id="{02830F26-F99E-5EF1-5159-722A5B6884EF}"/>
              </a:ext>
            </a:extLst>
          </p:cNvPr>
          <p:cNvSpPr/>
          <p:nvPr/>
        </p:nvSpPr>
        <p:spPr>
          <a:xfrm>
            <a:off x="8383538" y="4240687"/>
            <a:ext cx="2121101" cy="212144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1F54FBF-A2D3-2E89-F4DA-824D12F66EF6}"/>
              </a:ext>
            </a:extLst>
          </p:cNvPr>
          <p:cNvGrpSpPr/>
          <p:nvPr/>
        </p:nvGrpSpPr>
        <p:grpSpPr>
          <a:xfrm>
            <a:off x="8454091" y="4292365"/>
            <a:ext cx="1979996" cy="1979994"/>
            <a:chOff x="9400040" y="1408078"/>
            <a:chExt cx="1979996" cy="1979994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2B0DB02-A569-6672-6E40-72B086AC816B}"/>
                </a:ext>
              </a:extLst>
            </p:cNvPr>
            <p:cNvSpPr/>
            <p:nvPr/>
          </p:nvSpPr>
          <p:spPr>
            <a:xfrm>
              <a:off x="9400040" y="1408078"/>
              <a:ext cx="1979996" cy="1979994"/>
            </a:xfrm>
            <a:prstGeom prst="ellipse">
              <a:avLst/>
            </a:prstGeom>
            <a:ln>
              <a:solidFill>
                <a:schemeClr val="accent6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">
              <a:extLst>
                <a:ext uri="{FF2B5EF4-FFF2-40B4-BE49-F238E27FC236}">
                  <a16:creationId xmlns:a16="http://schemas.microsoft.com/office/drawing/2014/main" id="{BDD17F9C-46B5-1708-0C61-B83C6F92A3F3}"/>
                </a:ext>
              </a:extLst>
            </p:cNvPr>
            <p:cNvSpPr txBox="1"/>
            <p:nvPr/>
          </p:nvSpPr>
          <p:spPr>
            <a:xfrm>
              <a:off x="9683381" y="1690987"/>
              <a:ext cx="1414444" cy="1414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Owner of</a:t>
              </a:r>
            </a:p>
            <a:p>
              <a:pPr marL="0" marR="0" lvl="0" indent="0" algn="ctr" defTabSz="8890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Facility &amp; Cell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AB8AB4-24D5-A117-165D-AB9AF52BE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203" y="880315"/>
            <a:ext cx="11079996" cy="113081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A23F9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MEBCO: Captive Journey</a:t>
            </a:r>
          </a:p>
        </p:txBody>
      </p:sp>
    </p:spTree>
    <p:extLst>
      <p:ext uri="{BB962C8B-B14F-4D97-AF65-F5344CB8AC3E}">
        <p14:creationId xmlns:p14="http://schemas.microsoft.com/office/powerpoint/2010/main" val="379826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749</Words>
  <Application>Microsoft Office PowerPoint</Application>
  <PresentationFormat>Widescreen</PresentationFormat>
  <Paragraphs>193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Courier New</vt:lpstr>
      <vt:lpstr>Neutraface Text Demi</vt:lpstr>
      <vt:lpstr>Office Theme</vt:lpstr>
      <vt:lpstr>PowerPoint Presentation</vt:lpstr>
      <vt:lpstr> </vt:lpstr>
      <vt:lpstr>Presenters</vt:lpstr>
      <vt:lpstr>Benefits of Risk Transfer through Captive Insurance</vt:lpstr>
      <vt:lpstr>Benefits to Municipalities of Risk Transfer through Captive Insurance</vt:lpstr>
      <vt:lpstr>Municipal Captive: Hurdles &amp; Roadblocks</vt:lpstr>
      <vt:lpstr>Municipal Captives: How to Succeed</vt:lpstr>
      <vt:lpstr>MEBCO: A Success Story! </vt:lpstr>
      <vt:lpstr>MEBCO: Captive Journey</vt:lpstr>
      <vt:lpstr>MEBCO: MSL Program</vt:lpstr>
      <vt:lpstr>MEBCO: By the Numbers</vt:lpstr>
      <vt:lpstr>MEBCO: Budget Stability</vt:lpstr>
      <vt:lpstr>MEBCO: Cost Savings</vt:lpstr>
      <vt:lpstr>MEBCO: “Forever” Captive</vt:lpstr>
      <vt:lpstr>Thank you!</vt:lpstr>
      <vt:lpstr>For online courses and webinars in captive insurance, visit the website of the official education program of the captive industry:  www.iccie.org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Martha Donato</dc:creator>
  <cp:lastModifiedBy>Martha Donato</cp:lastModifiedBy>
  <cp:revision>2</cp:revision>
  <dcterms:created xsi:type="dcterms:W3CDTF">1900-01-01T05:00:00Z</dcterms:created>
  <dcterms:modified xsi:type="dcterms:W3CDTF">2026-04-18T02:26:21Z</dcterms:modified>
</cp:coreProperties>
</file>