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6" r:id="rId6"/>
    <p:sldId id="260" r:id="rId7"/>
    <p:sldId id="262" r:id="rId8"/>
    <p:sldId id="263" r:id="rId9"/>
    <p:sldId id="265" r:id="rId10"/>
    <p:sldId id="270" r:id="rId11"/>
    <p:sldId id="264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3F97"/>
    <a:srgbClr val="081D56"/>
    <a:srgbClr val="ED7033"/>
    <a:srgbClr val="468FB8"/>
    <a:srgbClr val="2F5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651"/>
    <p:restoredTop sz="96197"/>
  </p:normalViewPr>
  <p:slideViewPr>
    <p:cSldViewPr snapToGrid="0" snapToObjects="1">
      <p:cViewPr varScale="1">
        <p:scale>
          <a:sx n="87" d="100"/>
          <a:sy n="87" d="100"/>
        </p:scale>
        <p:origin x="6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9312-9B2D-9144-B4E3-28F563A3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F18AC-66B6-AB45-845E-44C914F6A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EE09-4DE7-8749-9F9F-B6ACA9B0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FDDAD-3C25-0B45-A90A-FE64B382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C759-7CA9-6340-98AA-CAB82161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123A-E821-DC4A-932E-BAA1736B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AA928-7E8E-D249-B8FE-E10C87A0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59116-486C-E940-9FCF-F5928CCB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D716-267C-9045-9643-E34046E4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D4FF7-1970-834E-914B-57089315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8B131-79D4-7B43-8E3D-EE34BFE1F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509A-0794-B640-BD25-05A03BF7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0DEC-434F-1D40-8679-93C8FC5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4E2F1-320C-AD4C-896F-00150E5F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8C63-AE0E-CB44-ABC3-4EFA56F1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3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0078-A086-6A44-8D8D-C3EE1E81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BAF2-1D07-5E42-A229-B9CA34F4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2CF1-ABA4-0140-8097-BF8008A4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F1D1F-0D53-F34F-A3FE-2656A975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EA33-CEC0-7E4A-A7A7-EF6391FA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F795-783F-1446-90C3-CDDBA231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867D3-F578-7B45-8414-21B59B8B3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9417-67D0-614E-A879-CF2E1263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177F1-5053-3941-9366-87E0A0F8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C0C0B-2E03-B24E-8C77-9290974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1C30-BC02-DF4C-A217-DC3ACE96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4494-4342-A64E-B612-BA2B70DD2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0189F-2DA5-5A47-BDBC-CC6B74C7A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B82EE-D421-DC40-8D66-38C68083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6180-6250-604E-A3B1-94C90FCD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B67E-EB32-E340-9EEE-7AA8ADB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51D4-1BA1-314F-9A52-9238CC6F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7250A-179A-114D-BF33-E908AFFE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5596D-45F1-204F-B0D6-C353F70C4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503BB-4DF9-9642-B6D6-E7A035496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3732B-37B0-E04D-89A4-2E4C29377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9DE51-D2A1-D14C-A42E-9C79A946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0360A-3E3A-8145-BC2C-EBAE7A23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655B0-79D6-8548-865A-7B4AD194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34A0-F98E-EE47-810B-79E9140F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179A2-A0B2-964F-8030-F60E729B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B1A87-BAD7-B74B-99BC-68131A2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27ACD-FE9B-E54F-8600-8BEEC26F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3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22EDF-BD32-A54A-9C35-F350FC2C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40AE8-E2AA-4B41-A926-5CBBF57D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85E5-96E4-0D4F-9C7C-3290640A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4488-8BFA-A34F-B316-1CCDA1D3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A6A2E-01A0-8740-A6F4-F6B7AA12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B775-88A3-9B43-9F6F-C7092B23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1F332-C16D-6647-98C2-4E418DF3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A2CF8-72A6-704A-B6AD-EA35FB16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43684-C14B-7346-872A-D8D9BBC0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62A8-3547-2F49-A958-B53DF3A7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95291-C957-4F4E-82AE-C5CCB1E0E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A11E0-7113-604C-87CD-8FBD506A8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2EAB2-B1EE-CD4F-BC57-152B0069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3B7C-8FD1-2540-895C-E7B5231C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7B9F0-62BC-0A4C-A1D2-73313AEF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F6D95-7BA4-354D-84D7-48DF3711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FB0FA-42D0-C84E-A1B6-5A744AB1C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13F1-C8F6-C347-B617-86A5E3D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06762-431A-C04B-A145-6D55273BF32E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27D01-AC00-664E-A34E-67ED4342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EBB1-ACE4-1941-A828-30D4428BC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4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D7512A-4ABD-6B4D-875A-2BE1E6861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3ED890-1A2B-B3D6-748E-2A8D9105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1728-1D7F-5443-CA1C-56BB43C9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Captives Matter (Especially Here)?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EBB86-08DE-DB94-8572-D78E4AF7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10770358" cy="3251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Captives let us: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Tailor coverage to our actual exposures</a:t>
            </a:r>
          </a:p>
          <a:p>
            <a:r>
              <a:rPr lang="en-US" b="1" dirty="0"/>
              <a:t>Reward strong safety programs</a:t>
            </a:r>
          </a:p>
          <a:p>
            <a:r>
              <a:rPr lang="en-US" b="1" dirty="0"/>
              <a:t>Smooth out volatility</a:t>
            </a:r>
          </a:p>
          <a:p>
            <a:r>
              <a:rPr lang="en-US" b="1" dirty="0"/>
              <a:t>And avoid explaining to an underwriter why someone tried to ride a luggage cart like a skateboard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Captives are the adult supervision in a city that doesn’t always act like an adult.</a:t>
            </a:r>
          </a:p>
        </p:txBody>
      </p:sp>
    </p:spTree>
    <p:extLst>
      <p:ext uri="{BB962C8B-B14F-4D97-AF65-F5344CB8AC3E}">
        <p14:creationId xmlns:p14="http://schemas.microsoft.com/office/powerpoint/2010/main" val="121376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097D23-CEC4-D81B-0934-73214823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202A-67A2-EB03-2AB2-32EDE234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Paradox of Las Vegas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1C26-2FBC-4AF2-07BE-CC3D316C9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9450712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Las Vegas is built on risk — but it only works because behind the scenes, thousands of people are working to make sure the fun stays fun and the chaos stays controlled.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At Resorts World, our job is to make sure the magic on the surface is supported by a foundation of safety, compliance, and common sense.</a:t>
            </a:r>
          </a:p>
        </p:txBody>
      </p:sp>
    </p:spTree>
    <p:extLst>
      <p:ext uri="{BB962C8B-B14F-4D97-AF65-F5344CB8AC3E}">
        <p14:creationId xmlns:p14="http://schemas.microsoft.com/office/powerpoint/2010/main" val="78645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B2D22-5565-13DC-D7CC-50FB726B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2D96-40E3-6850-CF30-5DE6D71C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9123B1-AB08-D0E8-8150-FF3B601F8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9386" y="2115411"/>
            <a:ext cx="6130642" cy="4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20A8-64A8-1140-AF4D-5CB7C16D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8" y="1119365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Management in Las Vegas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D52B6A-E88D-994E-8870-38EE3BE7A97F}"/>
              </a:ext>
            </a:extLst>
          </p:cNvPr>
          <p:cNvSpPr txBox="1">
            <a:spLocks/>
          </p:cNvSpPr>
          <p:nvPr/>
        </p:nvSpPr>
        <p:spPr>
          <a:xfrm>
            <a:off x="683218" y="4978578"/>
            <a:ext cx="4834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Habersack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21, 2026</a:t>
            </a:r>
          </a:p>
        </p:txBody>
      </p:sp>
    </p:spTree>
    <p:extLst>
      <p:ext uri="{BB962C8B-B14F-4D97-AF65-F5344CB8AC3E}">
        <p14:creationId xmlns:p14="http://schemas.microsoft.com/office/powerpoint/2010/main" val="216701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8737-96E1-9441-94A1-2AA7725A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Keeps Me Awake at 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CFEC-B7B5-FE4A-AFF0-0368D8AA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Everyday is an adventure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37AB8-B0C7-28DF-BC60-C8A0993D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546" y="1392382"/>
            <a:ext cx="256032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7844A-CBD4-43C8-0CC9-3DF9961A3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4" y="3304006"/>
            <a:ext cx="7260771" cy="27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62F9A-0660-DD3C-A977-188B627F4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DC6-78C5-D8C9-ACD7-CCE6CDD3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E4282-B94B-0743-1296-C578BA2E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Everyday is an adventure:</a:t>
            </a:r>
          </a:p>
          <a:p>
            <a:pPr marL="0" indent="0">
              <a:buNone/>
            </a:pPr>
            <a:r>
              <a:rPr lang="en-US" b="1" dirty="0"/>
              <a:t>2:30 AM The phone call from Security</a:t>
            </a:r>
          </a:p>
          <a:p>
            <a:pPr marL="0" indent="0">
              <a:buNone/>
            </a:pPr>
            <a:r>
              <a:rPr lang="en-US" b="1" dirty="0"/>
              <a:t>Re: The Slot Machine Acrobat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B9F68-0588-46DD-C866-13BFCE1A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751" y="1308238"/>
            <a:ext cx="4539343" cy="254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20BD2-4EE0-5757-339B-D1133683F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2" y="4297246"/>
            <a:ext cx="3890464" cy="21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9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4DBF3-980D-E7DA-089A-11614F973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0785-5C1E-8E8A-64FD-7FB8AFCC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Unlike Any Other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4C163-9EE6-1460-F84C-5912AB1F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A casino floor is a living organism: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Patron safety in a high energy environment</a:t>
            </a:r>
          </a:p>
          <a:p>
            <a:pPr marL="0" indent="0">
              <a:buNone/>
            </a:pPr>
            <a:r>
              <a:rPr lang="en-US" b="1" dirty="0"/>
              <a:t>Cash handling and financial controls</a:t>
            </a:r>
          </a:p>
          <a:p>
            <a:pPr marL="0" indent="0">
              <a:buNone/>
            </a:pPr>
            <a:r>
              <a:rPr lang="en-US" b="1" dirty="0"/>
              <a:t>Table game and slot integrity</a:t>
            </a:r>
          </a:p>
          <a:p>
            <a:pPr marL="0" indent="0">
              <a:buNone/>
            </a:pPr>
            <a:r>
              <a:rPr lang="en-US" b="1" dirty="0"/>
              <a:t>Surveillance and security coordination</a:t>
            </a:r>
          </a:p>
          <a:p>
            <a:pPr marL="0" indent="0">
              <a:buNone/>
            </a:pPr>
            <a:r>
              <a:rPr lang="en-US" b="1" dirty="0"/>
              <a:t>Regulatory reporting and compliance</a:t>
            </a:r>
          </a:p>
          <a:p>
            <a:pPr marL="0" indent="0">
              <a:buNone/>
            </a:pPr>
            <a:r>
              <a:rPr lang="en-US" b="1" dirty="0"/>
              <a:t>Employee safety in a 24/7 operation</a:t>
            </a:r>
          </a:p>
          <a:p>
            <a:pPr marL="0" indent="0">
              <a:buNone/>
            </a:pPr>
            <a:r>
              <a:rPr lang="en-US" b="1" dirty="0"/>
              <a:t>Behavioral unpredictability — alcohol, adrenaline, and money can be an interesting combination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363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C8E95-7794-F0F6-B836-5BD408FEC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9A73-2C86-928D-DA60-667CF296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few realities define my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D13ED-FC46-019C-EB0F-161C42576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Volume is its own risk category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environment is high energy and high expectation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risk profile changes by the hour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We operate under intense regulatory scrutiny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3A7D9-3565-87B7-5F68-14FC09F2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950745"/>
            <a:ext cx="3764888" cy="16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A3EDA-42F2-AB89-58C3-7889DB881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8623-52FD-BCF0-86DE-DB194E75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23ACE-1493-9589-910F-CC41B168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There is a Never-Ending Source of Creativity</a:t>
            </a:r>
          </a:p>
          <a:p>
            <a:pPr marL="0" indent="0">
              <a:buNone/>
            </a:pPr>
            <a:r>
              <a:rPr lang="en-US" b="1" dirty="0"/>
              <a:t>The Emotional Support… What?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Pool Deck: </a:t>
            </a:r>
          </a:p>
          <a:p>
            <a:pPr marL="0" indent="0">
              <a:buNone/>
            </a:pPr>
            <a:r>
              <a:rPr lang="en-US" b="1" dirty="0"/>
              <a:t>Where Risk Takes a Vacation Too</a:t>
            </a:r>
          </a:p>
          <a:p>
            <a:pPr marL="0" indent="0">
              <a:buNone/>
            </a:pPr>
            <a:r>
              <a:rPr lang="en-US" b="1" dirty="0"/>
              <a:t>The Swan Great Escape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1981D-F590-B794-ADE8-576FE7AE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182" y="1266041"/>
            <a:ext cx="1914525" cy="2390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27747-F322-8A3E-58AE-CDA9A8329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680" y="1696105"/>
            <a:ext cx="2064414" cy="137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E2F8B-1142-7227-5F84-38C497D85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310" y="3862749"/>
            <a:ext cx="3468398" cy="17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6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C81B15-9EC4-89CB-E51B-7394D498C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92E3-EEE4-C83E-95DA-2E05325F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14FD-76B2-3AD8-46E5-FC3F1EFA9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Hotel Tower: </a:t>
            </a:r>
          </a:p>
          <a:p>
            <a:pPr marL="0" indent="0">
              <a:buNone/>
            </a:pPr>
            <a:r>
              <a:rPr lang="en-US" b="1" dirty="0"/>
              <a:t>Where People Forget They’re Not at Home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Improvised Chef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C4994-B3DC-A379-422F-F45D2F5E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14" y="2382992"/>
            <a:ext cx="4404194" cy="24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987A4-B57F-AB7C-338A-AB896923F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EC21-B73D-D6E0-9884-856F95EB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 Risk Culture in a Resort the Size of a Small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20CA-4E71-82BB-B0D0-1EC86115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6" y="2775515"/>
            <a:ext cx="7954421" cy="32512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Training that’s practical, not theoretical </a:t>
            </a:r>
          </a:p>
          <a:p>
            <a:pPr marL="0" indent="0">
              <a:buNone/>
            </a:pPr>
            <a:r>
              <a:rPr lang="en-US" b="1" dirty="0"/>
              <a:t>Partnership with operations</a:t>
            </a:r>
          </a:p>
          <a:p>
            <a:pPr marL="0" indent="0">
              <a:buNone/>
            </a:pPr>
            <a:r>
              <a:rPr lang="en-US" b="1" dirty="0"/>
              <a:t>Data driven decision making </a:t>
            </a:r>
          </a:p>
          <a:p>
            <a:pPr marL="0" indent="0">
              <a:buNone/>
            </a:pPr>
            <a:r>
              <a:rPr lang="en-US" b="1" dirty="0"/>
              <a:t>Rapid communication loops </a:t>
            </a:r>
          </a:p>
        </p:txBody>
      </p:sp>
    </p:spTree>
    <p:extLst>
      <p:ext uri="{BB962C8B-B14F-4D97-AF65-F5344CB8AC3E}">
        <p14:creationId xmlns:p14="http://schemas.microsoft.com/office/powerpoint/2010/main" val="604218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343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Risk Management in Las Vegas</vt:lpstr>
      <vt:lpstr>What Keeps Me Awake at Night</vt:lpstr>
      <vt:lpstr>What can go wrong?</vt:lpstr>
      <vt:lpstr>We are Unlike Any Other Business</vt:lpstr>
      <vt:lpstr>A few realities define my world</vt:lpstr>
      <vt:lpstr>What can go wrong?</vt:lpstr>
      <vt:lpstr>What can go wrong?</vt:lpstr>
      <vt:lpstr>Building a Risk Culture in a Resort the Size of a Small City</vt:lpstr>
      <vt:lpstr>Why Captives Matter (Especially Here)?</vt:lpstr>
      <vt:lpstr>The Paradox of Las Vegas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keigh cox</dc:creator>
  <cp:lastModifiedBy>Martha Donato</cp:lastModifiedBy>
  <cp:revision>13</cp:revision>
  <dcterms:created xsi:type="dcterms:W3CDTF">2024-03-06T12:30:10Z</dcterms:created>
  <dcterms:modified xsi:type="dcterms:W3CDTF">2026-04-19T01:23:22Z</dcterms:modified>
</cp:coreProperties>
</file>