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68" r:id="rId5"/>
    <p:sldId id="259" r:id="rId6"/>
    <p:sldId id="263" r:id="rId7"/>
    <p:sldId id="264" r:id="rId8"/>
    <p:sldId id="265" r:id="rId9"/>
    <p:sldId id="266" r:id="rId10"/>
    <p:sldId id="267" r:id="rId11"/>
    <p:sldId id="269" r:id="rId12"/>
    <p:sldId id="27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3F97"/>
    <a:srgbClr val="121830"/>
    <a:srgbClr val="081D56"/>
    <a:srgbClr val="ED7033"/>
    <a:srgbClr val="468FB8"/>
    <a:srgbClr val="2F5F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57D478-EA13-4913-B0E0-E143DA39B61A}" v="1" dt="2026-04-18T02:23:35.5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7" autoAdjust="0"/>
    <p:restoredTop sz="86405" autoAdjust="0"/>
  </p:normalViewPr>
  <p:slideViewPr>
    <p:cSldViewPr snapToGrid="0" snapToObjects="1">
      <p:cViewPr varScale="1">
        <p:scale>
          <a:sx n="87" d="100"/>
          <a:sy n="87" d="100"/>
        </p:scale>
        <p:origin x="64" y="2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ha Donato" userId="4a4c2ca699b54faf" providerId="LiveId" clId="{FF5E4A53-2B4C-4DBC-8480-CDE14F8A4B5B}"/>
    <pc:docChg chg="addSld delSld modSld">
      <pc:chgData name="Martha Donato" userId="4a4c2ca699b54faf" providerId="LiveId" clId="{FF5E4A53-2B4C-4DBC-8480-CDE14F8A4B5B}" dt="2026-04-18T02:23:42.042" v="2" actId="2696"/>
      <pc:docMkLst>
        <pc:docMk/>
      </pc:docMkLst>
      <pc:sldChg chg="new del">
        <pc:chgData name="Martha Donato" userId="4a4c2ca699b54faf" providerId="LiveId" clId="{FF5E4A53-2B4C-4DBC-8480-CDE14F8A4B5B}" dt="2026-04-18T02:23:42.042" v="2" actId="2696"/>
        <pc:sldMkLst>
          <pc:docMk/>
          <pc:sldMk cId="1435964266" sldId="270"/>
        </pc:sldMkLst>
      </pc:sldChg>
      <pc:sldChg chg="add">
        <pc:chgData name="Martha Donato" userId="4a4c2ca699b54faf" providerId="LiveId" clId="{FF5E4A53-2B4C-4DBC-8480-CDE14F8A4B5B}" dt="2026-04-18T02:23:35.520" v="1"/>
        <pc:sldMkLst>
          <pc:docMk/>
          <pc:sldMk cId="1590961087" sldId="27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69312-9B2D-9144-B4E3-28F563A370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CF18AC-66B6-AB45-845E-44C914F6A8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BDEE09-4DE7-8749-9F9F-B6ACA9B09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06762-431A-C04B-A145-6D55273BF32E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5FDDAD-3C25-0B45-A90A-FE64B382F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5C759-7CA9-6340-98AA-CAB821614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4762-BF0E-4D48-A0B4-9D9342D6A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680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4123A-E821-DC4A-932E-BAA1736B6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7AA928-7E8E-D249-B8FE-E10C87A010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59116-486C-E940-9FCF-F5928CCBF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06762-431A-C04B-A145-6D55273BF32E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8D716-267C-9045-9643-E34046E43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D4FF7-1970-834E-914B-57089315A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4762-BF0E-4D48-A0B4-9D9342D6A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83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D8B131-79D4-7B43-8E3D-EE34BFE1F6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78509A-0794-B640-BD25-05A03BF745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B0DEC-434F-1D40-8679-93C8FC5C7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06762-431A-C04B-A145-6D55273BF32E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4E2F1-320C-AD4C-896F-00150E5F7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58C63-AE0E-CB44-ABC3-4EFA56F1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4762-BF0E-4D48-A0B4-9D9342D6A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734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40078-A086-6A44-8D8D-C3EE1E81E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EBAF2-1D07-5E42-A229-B9CA34F45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62CF1-ABA4-0140-8097-BF8008A45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06762-431A-C04B-A145-6D55273BF32E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DF1D1F-0D53-F34F-A3FE-2656A975D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7EA33-CEC0-7E4A-A7A7-EF6391FA1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4762-BF0E-4D48-A0B4-9D9342D6A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40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1F795-783F-1446-90C3-CDDBA2313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5867D3-F578-7B45-8414-21B59B8B32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49417-67D0-614E-A879-CF2E1263C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06762-431A-C04B-A145-6D55273BF32E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C177F1-5053-3941-9366-87E0A0F88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3C0C0B-2E03-B24E-8C77-92909748C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4762-BF0E-4D48-A0B4-9D9342D6A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679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D1C30-BC02-DF4C-A217-DC3ACE962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F4494-4342-A64E-B612-BA2B70DD25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50189F-2DA5-5A47-BDBC-CC6B74C7A0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AB82EE-D421-DC40-8D66-38C68083F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06762-431A-C04B-A145-6D55273BF32E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B86180-6250-604E-A3B1-94C90FCD8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D3B67E-EB32-E340-9EEE-7AA8ADB17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4762-BF0E-4D48-A0B4-9D9342D6A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350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F51D4-1BA1-314F-9A52-9238CC6F1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B7250A-179A-114D-BF33-E908AFFEF7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F5596D-45F1-204F-B0D6-C353F70C4C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E503BB-4DF9-9642-B6D6-E7A0354965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A3732B-37B0-E04D-89A4-2E4C293776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29DE51-D2A1-D14C-A42E-9C79A9461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06762-431A-C04B-A145-6D55273BF32E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E0360A-3E3A-8145-BC2C-EBAE7A235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A655B0-79D6-8548-865A-7B4AD1942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4762-BF0E-4D48-A0B4-9D9342D6A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46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C34A0-F98E-EE47-810B-79E9140FD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C179A2-A0B2-964F-8030-F60E729B8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06762-431A-C04B-A145-6D55273BF32E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8B1A87-BAD7-B74B-99BC-68131A208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727ACD-FE9B-E54F-8600-8BEEC26F8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4762-BF0E-4D48-A0B4-9D9342D6A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136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F22EDF-BD32-A54A-9C35-F350FC2CC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06762-431A-C04B-A145-6D55273BF32E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940AE8-E2AA-4B41-A926-5CBBF57D2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DD85E5-96E4-0D4F-9C7C-3290640A5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4762-BF0E-4D48-A0B4-9D9342D6A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540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04488-8BFA-A34F-B316-1CCDA1D35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A6A2E-01A0-8740-A6F4-F6B7AA123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46B775-88A3-9B43-9F6F-C7092B23AC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F1F332-C16D-6647-98C2-4E418DF3D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06762-431A-C04B-A145-6D55273BF32E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4A2CF8-72A6-704A-B6AD-EA35FB165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643684-C14B-7346-872A-D8D9BBC04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4762-BF0E-4D48-A0B4-9D9342D6A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52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562A8-3547-2F49-A958-B53DF3A73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795291-C957-4F4E-82AE-C5CCB1E0E8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5A11E0-7113-604C-87CD-8FBD506A8A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D2EAB2-B1EE-CD4F-BC57-152B0069E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06762-431A-C04B-A145-6D55273BF32E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E83B7C-8FD1-2540-895C-E7B5231C4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7B9F0-62BC-0A4C-A1D2-73313AEF6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4762-BF0E-4D48-A0B4-9D9342D6A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829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3F6D95-7BA4-354D-84D7-48DF37116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3FB0FA-42D0-C84E-A1B6-5A744AB1C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713F1-C8F6-C347-B617-86A5E3D89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06762-431A-C04B-A145-6D55273BF32E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27D01-AC00-664E-A34E-67ED4342D7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DEBB1-ACE4-1941-A828-30D4428BCF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2B4762-BF0E-4D48-A0B4-9D9342D6A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549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D7512A-4ABD-6B4D-875A-2BE1E6861E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3572"/>
            <a:ext cx="12179299" cy="685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86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F70489-F68E-E932-AA54-4A39E58EC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5FEAB-1CDA-47EC-58D4-D58AD2CD4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2584"/>
            <a:ext cx="10515600" cy="78530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A23F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Making the World Safer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4FA12C-6900-7A45-8ECF-7145523B3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9255"/>
            <a:ext cx="5164567" cy="4057707"/>
          </a:xfrm>
        </p:spPr>
        <p:txBody>
          <a:bodyPr/>
          <a:lstStyle/>
          <a:p>
            <a:r>
              <a:rPr lang="en-US" dirty="0"/>
              <a:t>Creating financial stability for new solutions</a:t>
            </a:r>
          </a:p>
          <a:p>
            <a:r>
              <a:rPr lang="en-US" dirty="0"/>
              <a:t>Ensuring safety nets in industries perceived as “risky”</a:t>
            </a:r>
          </a:p>
          <a:p>
            <a:r>
              <a:rPr lang="en-US" dirty="0"/>
              <a:t>Rewarding proactive risk management</a:t>
            </a:r>
          </a:p>
          <a:p>
            <a:r>
              <a:rPr lang="en-US" dirty="0"/>
              <a:t>Lowering risk thresholds for innovation</a:t>
            </a:r>
          </a:p>
        </p:txBody>
      </p:sp>
      <p:pic>
        <p:nvPicPr>
          <p:cNvPr id="3" name="Picture 4" descr="Large tree branch supported by a sculpted hand.">
            <a:extLst>
              <a:ext uri="{FF2B5EF4-FFF2-40B4-BE49-F238E27FC236}">
                <a16:creationId xmlns:a16="http://schemas.microsoft.com/office/drawing/2014/main" id="{F2922470-3FED-CDE7-3747-39D79E255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6" r="13611"/>
          <a:stretch>
            <a:fillRect/>
          </a:stretch>
        </p:blipFill>
        <p:spPr bwMode="auto">
          <a:xfrm>
            <a:off x="6598919" y="1957892"/>
            <a:ext cx="4754881" cy="370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855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8E862D-FD44-890D-EF0A-696A908EF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0AABC-4307-DF99-1CD8-729516CB1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8720" y="2011680"/>
            <a:ext cx="7112000" cy="319024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A23F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 &amp; Answers</a:t>
            </a:r>
            <a:br>
              <a:rPr lang="en-US" b="1" dirty="0">
                <a:solidFill>
                  <a:srgbClr val="A23F97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b="1" dirty="0">
                <a:solidFill>
                  <a:srgbClr val="A23F97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A23F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You! </a:t>
            </a:r>
          </a:p>
        </p:txBody>
      </p:sp>
    </p:spTree>
    <p:extLst>
      <p:ext uri="{BB962C8B-B14F-4D97-AF65-F5344CB8AC3E}">
        <p14:creationId xmlns:p14="http://schemas.microsoft.com/office/powerpoint/2010/main" val="3982484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BE8DA-5F78-40F8-8474-BE561DEAAE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For online courses and webinars in captive insurance, visit the website of the official education program of the captive industry:  www.iccie.org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E36422C9-DB91-413F-8D53-3A1846C289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20" y="3602038"/>
            <a:ext cx="3413760" cy="303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961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E20A8-64A8-1140-AF4D-5CB7C16D7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218" y="1119365"/>
            <a:ext cx="10515600" cy="1325563"/>
          </a:xfrm>
        </p:spPr>
        <p:txBody>
          <a:bodyPr>
            <a:no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Lawyers, Guns, Drugs, </a:t>
            </a:r>
            <a:br>
              <a:rPr lang="en-US" sz="8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8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 Money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D52B6A-E88D-994E-8870-38EE3BE7A97F}"/>
              </a:ext>
            </a:extLst>
          </p:cNvPr>
          <p:cNvSpPr txBox="1">
            <a:spLocks/>
          </p:cNvSpPr>
          <p:nvPr/>
        </p:nvSpPr>
        <p:spPr>
          <a:xfrm>
            <a:off x="683219" y="4333008"/>
            <a:ext cx="2517182" cy="197113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effectLst>
                  <a:glow rad="101600">
                    <a:srgbClr val="121830">
                      <a:alpha val="6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Kyle Sweet</a:t>
            </a:r>
          </a:p>
          <a:p>
            <a:r>
              <a:rPr lang="en-US" sz="3200" b="1" dirty="0">
                <a:solidFill>
                  <a:schemeClr val="bg1"/>
                </a:solidFill>
                <a:effectLst>
                  <a:glow rad="101600">
                    <a:srgbClr val="121830">
                      <a:alpha val="6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Matt Grimes</a:t>
            </a:r>
          </a:p>
          <a:p>
            <a:r>
              <a:rPr lang="en-US" sz="3200" b="1" dirty="0">
                <a:solidFill>
                  <a:schemeClr val="bg1"/>
                </a:solidFill>
                <a:effectLst>
                  <a:glow rad="101600">
                    <a:srgbClr val="121830">
                      <a:alpha val="6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Martha Hayes</a:t>
            </a:r>
          </a:p>
          <a:p>
            <a:r>
              <a:rPr lang="en-US" sz="3200" b="1" dirty="0">
                <a:solidFill>
                  <a:schemeClr val="bg1"/>
                </a:solidFill>
                <a:effectLst>
                  <a:glow rad="101600">
                    <a:srgbClr val="121830">
                      <a:alpha val="6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Stephanie Liu</a:t>
            </a:r>
          </a:p>
          <a:p>
            <a:r>
              <a:rPr lang="en-US" sz="3200" b="1" dirty="0">
                <a:solidFill>
                  <a:schemeClr val="bg1"/>
                </a:solidFill>
                <a:effectLst>
                  <a:glow rad="101600">
                    <a:srgbClr val="121830">
                      <a:alpha val="6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Grace Topete</a:t>
            </a:r>
          </a:p>
          <a:p>
            <a:r>
              <a:rPr lang="en-US" sz="3200" b="1" dirty="0">
                <a:solidFill>
                  <a:schemeClr val="bg1"/>
                </a:solidFill>
                <a:effectLst>
                  <a:glow rad="101600">
                    <a:srgbClr val="121830">
                      <a:alpha val="6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Date, 2026</a:t>
            </a:r>
          </a:p>
        </p:txBody>
      </p:sp>
    </p:spTree>
    <p:extLst>
      <p:ext uri="{BB962C8B-B14F-4D97-AF65-F5344CB8AC3E}">
        <p14:creationId xmlns:p14="http://schemas.microsoft.com/office/powerpoint/2010/main" val="2167010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08737-96E1-9441-94A1-2AA7725A5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412" y="1252176"/>
            <a:ext cx="11079996" cy="113081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A23F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Lawyers, Guns, Drugs, &amp; Money: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3CFEC-B7B5-FE4A-AFF0-0368D8AA5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991" y="2167507"/>
            <a:ext cx="11575473" cy="325128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How captives are creating stability </a:t>
            </a:r>
          </a:p>
          <a:p>
            <a:pPr marL="0" indent="0" algn="ctr">
              <a:buNone/>
            </a:pPr>
            <a:r>
              <a:rPr lang="en-US" dirty="0"/>
              <a:t>in the world’s most controversial industries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5FD39B-81FA-2DAE-A4DD-4B76F9176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499" y="3468922"/>
            <a:ext cx="1935909" cy="19882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07BC4E-008F-B02A-1603-C816A4156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6027" y="3458622"/>
            <a:ext cx="1935909" cy="19880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3702C6-3A84-1104-2DCF-7D1316F83D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3555" y="3468922"/>
            <a:ext cx="1935909" cy="20121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AB40A3-3378-3317-E2BA-0E865735A0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1083" y="3458622"/>
            <a:ext cx="1967582" cy="203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155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7A0A6F-EA0E-5754-A4F5-418F3F4C6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45B8B-BB67-9EEB-5339-3367FD0A0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729" y="962809"/>
            <a:ext cx="11079996" cy="113081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A23F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Warren Zevon, 1978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01394-CD8E-AF91-D7D2-3A3F2B3C1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991" y="1851950"/>
            <a:ext cx="11575473" cy="4155311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/>
              <a:t>Zevon was in Cuba with his manager in a taxi and the driver made a quick stop to pick up the taxi driver’s sister who he said had been kidnapped.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As the kidnappers chased the taxi, Warren’s manager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deadpanned “Call my Dad and tell him to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send some lawyers.” Warren replied,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“Yeah and guns and money too!” </a:t>
            </a:r>
          </a:p>
          <a:p>
            <a:pPr marL="0" indent="0" algn="r">
              <a:spcBef>
                <a:spcPts val="0"/>
              </a:spcBef>
              <a:buNone/>
            </a:pPr>
            <a:endParaRPr lang="en-US" dirty="0"/>
          </a:p>
          <a:p>
            <a:pPr marL="0" indent="0" algn="r">
              <a:spcBef>
                <a:spcPts val="0"/>
              </a:spcBef>
              <a:buNone/>
            </a:pPr>
            <a:r>
              <a:rPr lang="en-US" dirty="0"/>
              <a:t>Hank Williams Jr.</a:t>
            </a:r>
            <a:r>
              <a:rPr lang="en-US"/>
              <a:t>’s cover </a:t>
            </a:r>
            <a:r>
              <a:rPr lang="en-US" dirty="0"/>
              <a:t>with modified lyrics: </a:t>
            </a:r>
          </a:p>
          <a:p>
            <a:pPr marL="0" indent="0" algn="r">
              <a:spcBef>
                <a:spcPts val="0"/>
              </a:spcBef>
              <a:buNone/>
            </a:pPr>
            <a:endParaRPr lang="en-US" b="1" dirty="0">
              <a:solidFill>
                <a:srgbClr val="A23F97"/>
              </a:solidFill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en-US" b="1" dirty="0">
                <a:solidFill>
                  <a:srgbClr val="A23F97"/>
                </a:solidFill>
              </a:rPr>
              <a:t>“I was gambling in Las Vegas. I took a little risk.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b="1" dirty="0">
                <a:solidFill>
                  <a:srgbClr val="A23F97"/>
                </a:solidFill>
              </a:rPr>
              <a:t>Send lawyers, guns, and money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b="1" dirty="0">
                <a:solidFill>
                  <a:srgbClr val="A23F97"/>
                </a:solidFill>
              </a:rPr>
              <a:t>to get me out of this!”</a:t>
            </a:r>
          </a:p>
        </p:txBody>
      </p:sp>
    </p:spTree>
    <p:extLst>
      <p:ext uri="{BB962C8B-B14F-4D97-AF65-F5344CB8AC3E}">
        <p14:creationId xmlns:p14="http://schemas.microsoft.com/office/powerpoint/2010/main" val="2410707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CA8F49-C19C-2C40-2552-638B791F2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2E6B0-051B-ED3C-5339-7B573564D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A23F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Starting From Scratch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1F8DE9-13F9-F062-B7E9-8C71A919B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5660" y="2049462"/>
            <a:ext cx="3039727" cy="381158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Identifying unique risks</a:t>
            </a:r>
          </a:p>
          <a:p>
            <a:r>
              <a:rPr lang="en-US" dirty="0"/>
              <a:t>Assessing market opportunities</a:t>
            </a:r>
          </a:p>
          <a:p>
            <a:r>
              <a:rPr lang="en-US" dirty="0"/>
              <a:t>Choosing the right captive structure</a:t>
            </a:r>
          </a:p>
        </p:txBody>
      </p:sp>
      <p:pic>
        <p:nvPicPr>
          <p:cNvPr id="2050" name="Picture 2" descr="Veterans treating veterans: The complexities of PTSD | News">
            <a:extLst>
              <a:ext uri="{FF2B5EF4-FFF2-40B4-BE49-F238E27FC236}">
                <a16:creationId xmlns:a16="http://schemas.microsoft.com/office/drawing/2014/main" id="{DBDC16A9-BCA5-0E37-785D-93305EDDC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11" y="2136458"/>
            <a:ext cx="7191375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132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3A9ACD-C1EE-25CE-E111-7A70617AF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8709B-7C12-D729-9F88-04AB4ABE9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A23F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CCW Safe Captive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C000A7-5F91-9F16-C797-3B3347241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531944" y="1913703"/>
            <a:ext cx="5128112" cy="38460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4B8DF8-718E-52A5-FBAC-32850A93C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937313" y="1734520"/>
            <a:ext cx="3694645" cy="27709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F6242D-D8D6-A150-8708-D9CACDB42B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789" y="2463376"/>
            <a:ext cx="2953068" cy="393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56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A8F03F-EBDB-4ECC-17BD-138FD5081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65989-83AF-A44A-4781-A3794782D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A23F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NPA Captive </a:t>
            </a:r>
          </a:p>
        </p:txBody>
      </p:sp>
      <p:pic>
        <p:nvPicPr>
          <p:cNvPr id="3" name="Picture 2" descr="Therapy participant in a session.">
            <a:extLst>
              <a:ext uri="{FF2B5EF4-FFF2-40B4-BE49-F238E27FC236}">
                <a16:creationId xmlns:a16="http://schemas.microsoft.com/office/drawing/2014/main" id="{C80A1362-6C7C-C808-DB34-5B43FE7CE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108" y="1344705"/>
            <a:ext cx="4446494" cy="250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emale therapist conducting a session.">
            <a:extLst>
              <a:ext uri="{FF2B5EF4-FFF2-40B4-BE49-F238E27FC236}">
                <a16:creationId xmlns:a16="http://schemas.microsoft.com/office/drawing/2014/main" id="{5F77B533-FDEC-962D-C661-D683BBEFE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896" y="2408703"/>
            <a:ext cx="5109882" cy="287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Psilocybin for Mental Health and Addiction: What You Need To Know | NCCIH">
            <a:extLst>
              <a:ext uri="{FF2B5EF4-FFF2-40B4-BE49-F238E27FC236}">
                <a16:creationId xmlns:a16="http://schemas.microsoft.com/office/drawing/2014/main" id="{412C9BEC-5BE5-6527-E461-6E63B5B44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3074894"/>
            <a:ext cx="3142129" cy="314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904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60DF53-8703-FD7A-4F79-82805D7AB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51AAD-54B9-78F4-3235-43EC36B0A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2583"/>
            <a:ext cx="10515600" cy="98970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A23F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Regulatory Review</a:t>
            </a:r>
          </a:p>
        </p:txBody>
      </p:sp>
      <p:pic>
        <p:nvPicPr>
          <p:cNvPr id="7176" name="Picture 8" descr="Five years on, Cosmopolitan 'staying firm' on original vision: Travel Weekly">
            <a:extLst>
              <a:ext uri="{FF2B5EF4-FFF2-40B4-BE49-F238E27FC236}">
                <a16:creationId xmlns:a16="http://schemas.microsoft.com/office/drawing/2014/main" id="{70A913C4-A462-757B-472D-C4347AD4A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49" y="4252634"/>
            <a:ext cx="3718558" cy="209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F7B08F-4F58-AD20-7DED-015164A84553}"/>
              </a:ext>
            </a:extLst>
          </p:cNvPr>
          <p:cNvSpPr txBox="1"/>
          <p:nvPr/>
        </p:nvSpPr>
        <p:spPr>
          <a:xfrm>
            <a:off x="854336" y="2898512"/>
            <a:ext cx="45504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Assessing unusual risks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Working within legislative frameworks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Networking service providers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Case examples</a:t>
            </a:r>
          </a:p>
        </p:txBody>
      </p:sp>
      <p:pic>
        <p:nvPicPr>
          <p:cNvPr id="7178" name="Picture 10" descr="THE BEST 20 Utah Extreme Sports in 2026 (Prices from $13)">
            <a:extLst>
              <a:ext uri="{FF2B5EF4-FFF2-40B4-BE49-F238E27FC236}">
                <a16:creationId xmlns:a16="http://schemas.microsoft.com/office/drawing/2014/main" id="{3D56EAD5-7D85-0971-5823-1146614D1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880" y="1904028"/>
            <a:ext cx="2983454" cy="198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Marijuana: MedlinePlus">
            <a:extLst>
              <a:ext uri="{FF2B5EF4-FFF2-40B4-BE49-F238E27FC236}">
                <a16:creationId xmlns:a16="http://schemas.microsoft.com/office/drawing/2014/main" id="{9F88F3CD-23BE-0DC7-A84D-5A3C5EF8FC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6312049" y="1435576"/>
            <a:ext cx="1859280" cy="245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927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C7E868-B140-13C3-EBF6-BA10CE604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B0184-5190-D765-158C-02A81562E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2584"/>
            <a:ext cx="6070600" cy="120485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A23F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Building Accountability Through Audit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BE972B-DE39-CC7A-E9A4-68F33A2CD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550160"/>
            <a:ext cx="3683000" cy="3626802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Assessing financial stability</a:t>
            </a:r>
          </a:p>
          <a:p>
            <a:r>
              <a:rPr lang="en-US" sz="3600" dirty="0"/>
              <a:t>Affirming ethical standards</a:t>
            </a:r>
          </a:p>
          <a:p>
            <a:r>
              <a:rPr lang="en-US" sz="3600" dirty="0"/>
              <a:t>Claims handling selection testing</a:t>
            </a:r>
          </a:p>
          <a:p>
            <a:r>
              <a:rPr lang="en-US" sz="3600" dirty="0"/>
              <a:t>Fraud prevention</a:t>
            </a:r>
          </a:p>
        </p:txBody>
      </p:sp>
      <p:pic>
        <p:nvPicPr>
          <p:cNvPr id="6150" name="Picture 6" descr="Psilocybe semilanceata, Magic Mushroom, Liberty Cap">
            <a:extLst>
              <a:ext uri="{FF2B5EF4-FFF2-40B4-BE49-F238E27FC236}">
                <a16:creationId xmlns:a16="http://schemas.microsoft.com/office/drawing/2014/main" id="{43739FEE-77A5-31AF-C32B-3BDAD3C1E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543" y="3109146"/>
            <a:ext cx="4270337" cy="320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53D5A9-D06F-B2CF-921C-FAE5FE733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6595" y="1333948"/>
            <a:ext cx="4001846" cy="266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2094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261</Words>
  <Application>Microsoft Office PowerPoint</Application>
  <PresentationFormat>Widescreen</PresentationFormat>
  <Paragraphs>45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Lawyers, Guns, Drugs,  &amp; Money</vt:lpstr>
      <vt:lpstr>Lawyers, Guns, Drugs, &amp; Money:</vt:lpstr>
      <vt:lpstr>Warren Zevon, 1978</vt:lpstr>
      <vt:lpstr>Starting From Scratch</vt:lpstr>
      <vt:lpstr>CCW Safe Captive</vt:lpstr>
      <vt:lpstr>NPA Captive </vt:lpstr>
      <vt:lpstr>Regulatory Review</vt:lpstr>
      <vt:lpstr>Building Accountability Through Audit</vt:lpstr>
      <vt:lpstr>Making the World Safer</vt:lpstr>
      <vt:lpstr>Questions &amp; Answers  Thank You! </vt:lpstr>
      <vt:lpstr>For online courses and webinars in captive insurance, visit the website of the official education program of the captive industry:  www.iccie.org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keigh cox</dc:creator>
  <cp:lastModifiedBy>Martha Donato</cp:lastModifiedBy>
  <cp:revision>12</cp:revision>
  <dcterms:created xsi:type="dcterms:W3CDTF">2024-03-06T12:30:10Z</dcterms:created>
  <dcterms:modified xsi:type="dcterms:W3CDTF">2026-04-18T02:23:42Z</dcterms:modified>
</cp:coreProperties>
</file>