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62" r:id="rId5"/>
    <p:sldId id="261" r:id="rId6"/>
    <p:sldId id="268" r:id="rId7"/>
    <p:sldId id="276" r:id="rId8"/>
    <p:sldId id="267" r:id="rId9"/>
    <p:sldId id="266" r:id="rId10"/>
    <p:sldId id="264" r:id="rId11"/>
    <p:sldId id="272" r:id="rId12"/>
    <p:sldId id="271" r:id="rId13"/>
    <p:sldId id="269" r:id="rId14"/>
    <p:sldId id="263" r:id="rId15"/>
    <p:sldId id="278" r:id="rId16"/>
    <p:sldId id="277" r:id="rId17"/>
    <p:sldId id="281" r:id="rId18"/>
    <p:sldId id="275" r:id="rId19"/>
    <p:sldId id="279" r:id="rId20"/>
    <p:sldId id="280" r:id="rId21"/>
    <p:sldId id="28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3F97"/>
    <a:srgbClr val="081D56"/>
    <a:srgbClr val="ED7033"/>
    <a:srgbClr val="468FB8"/>
    <a:srgbClr val="2F5F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197"/>
  </p:normalViewPr>
  <p:slideViewPr>
    <p:cSldViewPr snapToGrid="0" snapToObjects="1">
      <p:cViewPr varScale="1">
        <p:scale>
          <a:sx n="110" d="100"/>
          <a:sy n="110" d="100"/>
        </p:scale>
        <p:origin x="76"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ha Donato" userId="4a4c2ca699b54faf" providerId="LiveId" clId="{FF5E4A53-2B4C-4DBC-8480-CDE14F8A4B5B}"/>
    <pc:docChg chg="addSld modSld">
      <pc:chgData name="Martha Donato" userId="4a4c2ca699b54faf" providerId="LiveId" clId="{FF5E4A53-2B4C-4DBC-8480-CDE14F8A4B5B}" dt="2026-04-18T02:32:02.536" v="3" actId="962"/>
      <pc:docMkLst>
        <pc:docMk/>
      </pc:docMkLst>
      <pc:sldChg chg="addSp modSp new mod">
        <pc:chgData name="Martha Donato" userId="4a4c2ca699b54faf" providerId="LiveId" clId="{FF5E4A53-2B4C-4DBC-8480-CDE14F8A4B5B}" dt="2026-04-18T02:32:02.536" v="3" actId="962"/>
        <pc:sldMkLst>
          <pc:docMk/>
          <pc:sldMk cId="2541473322" sldId="282"/>
        </pc:sldMkLst>
        <pc:picChg chg="add mod">
          <ac:chgData name="Martha Donato" userId="4a4c2ca699b54faf" providerId="LiveId" clId="{FF5E4A53-2B4C-4DBC-8480-CDE14F8A4B5B}" dt="2026-04-18T02:32:02.536" v="3" actId="962"/>
          <ac:picMkLst>
            <pc:docMk/>
            <pc:sldMk cId="2541473322" sldId="282"/>
            <ac:picMk id="5" creationId="{E1AAE318-4BF7-B699-4355-16E1FF6E266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69312-9B2D-9144-B4E3-28F563A370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CF18AC-66B6-AB45-845E-44C914F6A8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BDEE09-4DE7-8749-9F9F-B6ACA9B092C5}"/>
              </a:ext>
            </a:extLst>
          </p:cNvPr>
          <p:cNvSpPr>
            <a:spLocks noGrp="1"/>
          </p:cNvSpPr>
          <p:nvPr>
            <p:ph type="dt" sz="half" idx="10"/>
          </p:nvPr>
        </p:nvSpPr>
        <p:spPr/>
        <p:txBody>
          <a:bodyPr/>
          <a:lstStyle/>
          <a:p>
            <a:fld id="{93D06762-431A-C04B-A145-6D55273BF32E}" type="datetimeFigureOut">
              <a:rPr lang="en-US" smtClean="0"/>
              <a:t>4/17/2026</a:t>
            </a:fld>
            <a:endParaRPr lang="en-US"/>
          </a:p>
        </p:txBody>
      </p:sp>
      <p:sp>
        <p:nvSpPr>
          <p:cNvPr id="5" name="Footer Placeholder 4">
            <a:extLst>
              <a:ext uri="{FF2B5EF4-FFF2-40B4-BE49-F238E27FC236}">
                <a16:creationId xmlns:a16="http://schemas.microsoft.com/office/drawing/2014/main" id="{395FDDAD-3C25-0B45-A90A-FE64B382FF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35C759-7CA9-6340-98AA-CAB821614D48}"/>
              </a:ext>
            </a:extLst>
          </p:cNvPr>
          <p:cNvSpPr>
            <a:spLocks noGrp="1"/>
          </p:cNvSpPr>
          <p:nvPr>
            <p:ph type="sldNum" sz="quarter" idx="12"/>
          </p:nvPr>
        </p:nvSpPr>
        <p:spPr/>
        <p:txBody>
          <a:bodyPr/>
          <a:lstStyle/>
          <a:p>
            <a:fld id="{272B4762-BF0E-4D48-A0B4-9D9342D6A05B}" type="slidenum">
              <a:rPr lang="en-US" smtClean="0"/>
              <a:t>‹#›</a:t>
            </a:fld>
            <a:endParaRPr lang="en-US"/>
          </a:p>
        </p:txBody>
      </p:sp>
    </p:spTree>
    <p:extLst>
      <p:ext uri="{BB962C8B-B14F-4D97-AF65-F5344CB8AC3E}">
        <p14:creationId xmlns:p14="http://schemas.microsoft.com/office/powerpoint/2010/main" val="3591680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4123A-E821-DC4A-932E-BAA1736B69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7AA928-7E8E-D249-B8FE-E10C87A010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359116-486C-E940-9FCF-F5928CCBF77E}"/>
              </a:ext>
            </a:extLst>
          </p:cNvPr>
          <p:cNvSpPr>
            <a:spLocks noGrp="1"/>
          </p:cNvSpPr>
          <p:nvPr>
            <p:ph type="dt" sz="half" idx="10"/>
          </p:nvPr>
        </p:nvSpPr>
        <p:spPr/>
        <p:txBody>
          <a:bodyPr/>
          <a:lstStyle/>
          <a:p>
            <a:fld id="{93D06762-431A-C04B-A145-6D55273BF32E}" type="datetimeFigureOut">
              <a:rPr lang="en-US" smtClean="0"/>
              <a:t>4/17/2026</a:t>
            </a:fld>
            <a:endParaRPr lang="en-US"/>
          </a:p>
        </p:txBody>
      </p:sp>
      <p:sp>
        <p:nvSpPr>
          <p:cNvPr id="5" name="Footer Placeholder 4">
            <a:extLst>
              <a:ext uri="{FF2B5EF4-FFF2-40B4-BE49-F238E27FC236}">
                <a16:creationId xmlns:a16="http://schemas.microsoft.com/office/drawing/2014/main" id="{6A48D716-267C-9045-9643-E34046E43D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7D4FF7-1970-834E-914B-57089315A428}"/>
              </a:ext>
            </a:extLst>
          </p:cNvPr>
          <p:cNvSpPr>
            <a:spLocks noGrp="1"/>
          </p:cNvSpPr>
          <p:nvPr>
            <p:ph type="sldNum" sz="quarter" idx="12"/>
          </p:nvPr>
        </p:nvSpPr>
        <p:spPr/>
        <p:txBody>
          <a:bodyPr/>
          <a:lstStyle/>
          <a:p>
            <a:fld id="{272B4762-BF0E-4D48-A0B4-9D9342D6A05B}" type="slidenum">
              <a:rPr lang="en-US" smtClean="0"/>
              <a:t>‹#›</a:t>
            </a:fld>
            <a:endParaRPr lang="en-US"/>
          </a:p>
        </p:txBody>
      </p:sp>
    </p:spTree>
    <p:extLst>
      <p:ext uri="{BB962C8B-B14F-4D97-AF65-F5344CB8AC3E}">
        <p14:creationId xmlns:p14="http://schemas.microsoft.com/office/powerpoint/2010/main" val="1474683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D8B131-79D4-7B43-8E3D-EE34BFE1F6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78509A-0794-B640-BD25-05A03BF745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B0DEC-434F-1D40-8679-93C8FC5C79CB}"/>
              </a:ext>
            </a:extLst>
          </p:cNvPr>
          <p:cNvSpPr>
            <a:spLocks noGrp="1"/>
          </p:cNvSpPr>
          <p:nvPr>
            <p:ph type="dt" sz="half" idx="10"/>
          </p:nvPr>
        </p:nvSpPr>
        <p:spPr/>
        <p:txBody>
          <a:bodyPr/>
          <a:lstStyle/>
          <a:p>
            <a:fld id="{93D06762-431A-C04B-A145-6D55273BF32E}" type="datetimeFigureOut">
              <a:rPr lang="en-US" smtClean="0"/>
              <a:t>4/17/2026</a:t>
            </a:fld>
            <a:endParaRPr lang="en-US"/>
          </a:p>
        </p:txBody>
      </p:sp>
      <p:sp>
        <p:nvSpPr>
          <p:cNvPr id="5" name="Footer Placeholder 4">
            <a:extLst>
              <a:ext uri="{FF2B5EF4-FFF2-40B4-BE49-F238E27FC236}">
                <a16:creationId xmlns:a16="http://schemas.microsoft.com/office/drawing/2014/main" id="{7204E2F1-320C-AD4C-896F-00150E5F7B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E58C63-AE0E-CB44-ABC3-4EFA56F1B45A}"/>
              </a:ext>
            </a:extLst>
          </p:cNvPr>
          <p:cNvSpPr>
            <a:spLocks noGrp="1"/>
          </p:cNvSpPr>
          <p:nvPr>
            <p:ph type="sldNum" sz="quarter" idx="12"/>
          </p:nvPr>
        </p:nvSpPr>
        <p:spPr/>
        <p:txBody>
          <a:bodyPr/>
          <a:lstStyle/>
          <a:p>
            <a:fld id="{272B4762-BF0E-4D48-A0B4-9D9342D6A05B}" type="slidenum">
              <a:rPr lang="en-US" smtClean="0"/>
              <a:t>‹#›</a:t>
            </a:fld>
            <a:endParaRPr lang="en-US"/>
          </a:p>
        </p:txBody>
      </p:sp>
    </p:spTree>
    <p:extLst>
      <p:ext uri="{BB962C8B-B14F-4D97-AF65-F5344CB8AC3E}">
        <p14:creationId xmlns:p14="http://schemas.microsoft.com/office/powerpoint/2010/main" val="2878734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40078-A086-6A44-8D8D-C3EE1E81E0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CEBAF2-1D07-5E42-A229-B9CA34F450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62CF1-ABA4-0140-8097-BF8008A45D6E}"/>
              </a:ext>
            </a:extLst>
          </p:cNvPr>
          <p:cNvSpPr>
            <a:spLocks noGrp="1"/>
          </p:cNvSpPr>
          <p:nvPr>
            <p:ph type="dt" sz="half" idx="10"/>
          </p:nvPr>
        </p:nvSpPr>
        <p:spPr/>
        <p:txBody>
          <a:bodyPr/>
          <a:lstStyle/>
          <a:p>
            <a:fld id="{93D06762-431A-C04B-A145-6D55273BF32E}" type="datetimeFigureOut">
              <a:rPr lang="en-US" smtClean="0"/>
              <a:t>4/17/2026</a:t>
            </a:fld>
            <a:endParaRPr lang="en-US"/>
          </a:p>
        </p:txBody>
      </p:sp>
      <p:sp>
        <p:nvSpPr>
          <p:cNvPr id="5" name="Footer Placeholder 4">
            <a:extLst>
              <a:ext uri="{FF2B5EF4-FFF2-40B4-BE49-F238E27FC236}">
                <a16:creationId xmlns:a16="http://schemas.microsoft.com/office/drawing/2014/main" id="{8CDF1D1F-0D53-F34F-A3FE-2656A975D3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E7EA33-CEC0-7E4A-A7A7-EF6391FA12C5}"/>
              </a:ext>
            </a:extLst>
          </p:cNvPr>
          <p:cNvSpPr>
            <a:spLocks noGrp="1"/>
          </p:cNvSpPr>
          <p:nvPr>
            <p:ph type="sldNum" sz="quarter" idx="12"/>
          </p:nvPr>
        </p:nvSpPr>
        <p:spPr/>
        <p:txBody>
          <a:bodyPr/>
          <a:lstStyle/>
          <a:p>
            <a:fld id="{272B4762-BF0E-4D48-A0B4-9D9342D6A05B}" type="slidenum">
              <a:rPr lang="en-US" smtClean="0"/>
              <a:t>‹#›</a:t>
            </a:fld>
            <a:endParaRPr lang="en-US"/>
          </a:p>
        </p:txBody>
      </p:sp>
    </p:spTree>
    <p:extLst>
      <p:ext uri="{BB962C8B-B14F-4D97-AF65-F5344CB8AC3E}">
        <p14:creationId xmlns:p14="http://schemas.microsoft.com/office/powerpoint/2010/main" val="91440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1F795-783F-1446-90C3-CDDBA23137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5867D3-F578-7B45-8414-21B59B8B32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049417-67D0-614E-A879-CF2E1263CDCC}"/>
              </a:ext>
            </a:extLst>
          </p:cNvPr>
          <p:cNvSpPr>
            <a:spLocks noGrp="1"/>
          </p:cNvSpPr>
          <p:nvPr>
            <p:ph type="dt" sz="half" idx="10"/>
          </p:nvPr>
        </p:nvSpPr>
        <p:spPr/>
        <p:txBody>
          <a:bodyPr/>
          <a:lstStyle/>
          <a:p>
            <a:fld id="{93D06762-431A-C04B-A145-6D55273BF32E}" type="datetimeFigureOut">
              <a:rPr lang="en-US" smtClean="0"/>
              <a:t>4/17/2026</a:t>
            </a:fld>
            <a:endParaRPr lang="en-US"/>
          </a:p>
        </p:txBody>
      </p:sp>
      <p:sp>
        <p:nvSpPr>
          <p:cNvPr id="5" name="Footer Placeholder 4">
            <a:extLst>
              <a:ext uri="{FF2B5EF4-FFF2-40B4-BE49-F238E27FC236}">
                <a16:creationId xmlns:a16="http://schemas.microsoft.com/office/drawing/2014/main" id="{15C177F1-5053-3941-9366-87E0A0F887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3C0C0B-2E03-B24E-8C77-92909748CDB9}"/>
              </a:ext>
            </a:extLst>
          </p:cNvPr>
          <p:cNvSpPr>
            <a:spLocks noGrp="1"/>
          </p:cNvSpPr>
          <p:nvPr>
            <p:ph type="sldNum" sz="quarter" idx="12"/>
          </p:nvPr>
        </p:nvSpPr>
        <p:spPr/>
        <p:txBody>
          <a:bodyPr/>
          <a:lstStyle/>
          <a:p>
            <a:fld id="{272B4762-BF0E-4D48-A0B4-9D9342D6A05B}" type="slidenum">
              <a:rPr lang="en-US" smtClean="0"/>
              <a:t>‹#›</a:t>
            </a:fld>
            <a:endParaRPr lang="en-US"/>
          </a:p>
        </p:txBody>
      </p:sp>
    </p:spTree>
    <p:extLst>
      <p:ext uri="{BB962C8B-B14F-4D97-AF65-F5344CB8AC3E}">
        <p14:creationId xmlns:p14="http://schemas.microsoft.com/office/powerpoint/2010/main" val="4233679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D1C30-BC02-DF4C-A217-DC3ACE9628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DF4494-4342-A64E-B612-BA2B70DD25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50189F-2DA5-5A47-BDBC-CC6B74C7A0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AB82EE-D421-DC40-8D66-38C68083F4B0}"/>
              </a:ext>
            </a:extLst>
          </p:cNvPr>
          <p:cNvSpPr>
            <a:spLocks noGrp="1"/>
          </p:cNvSpPr>
          <p:nvPr>
            <p:ph type="dt" sz="half" idx="10"/>
          </p:nvPr>
        </p:nvSpPr>
        <p:spPr/>
        <p:txBody>
          <a:bodyPr/>
          <a:lstStyle/>
          <a:p>
            <a:fld id="{93D06762-431A-C04B-A145-6D55273BF32E}" type="datetimeFigureOut">
              <a:rPr lang="en-US" smtClean="0"/>
              <a:t>4/17/2026</a:t>
            </a:fld>
            <a:endParaRPr lang="en-US"/>
          </a:p>
        </p:txBody>
      </p:sp>
      <p:sp>
        <p:nvSpPr>
          <p:cNvPr id="6" name="Footer Placeholder 5">
            <a:extLst>
              <a:ext uri="{FF2B5EF4-FFF2-40B4-BE49-F238E27FC236}">
                <a16:creationId xmlns:a16="http://schemas.microsoft.com/office/drawing/2014/main" id="{53B86180-6250-604E-A3B1-94C90FCD88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D3B67E-EB32-E340-9EEE-7AA8ADB178C4}"/>
              </a:ext>
            </a:extLst>
          </p:cNvPr>
          <p:cNvSpPr>
            <a:spLocks noGrp="1"/>
          </p:cNvSpPr>
          <p:nvPr>
            <p:ph type="sldNum" sz="quarter" idx="12"/>
          </p:nvPr>
        </p:nvSpPr>
        <p:spPr/>
        <p:txBody>
          <a:bodyPr/>
          <a:lstStyle/>
          <a:p>
            <a:fld id="{272B4762-BF0E-4D48-A0B4-9D9342D6A05B}" type="slidenum">
              <a:rPr lang="en-US" smtClean="0"/>
              <a:t>‹#›</a:t>
            </a:fld>
            <a:endParaRPr lang="en-US"/>
          </a:p>
        </p:txBody>
      </p:sp>
    </p:spTree>
    <p:extLst>
      <p:ext uri="{BB962C8B-B14F-4D97-AF65-F5344CB8AC3E}">
        <p14:creationId xmlns:p14="http://schemas.microsoft.com/office/powerpoint/2010/main" val="3964350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F51D4-1BA1-314F-9A52-9238CC6F1D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B7250A-179A-114D-BF33-E908AFFEF7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F5596D-45F1-204F-B0D6-C353F70C4C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E503BB-4DF9-9642-B6D6-E7A0354965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A3732B-37B0-E04D-89A4-2E4C293776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29DE51-D2A1-D14C-A42E-9C79A94616D3}"/>
              </a:ext>
            </a:extLst>
          </p:cNvPr>
          <p:cNvSpPr>
            <a:spLocks noGrp="1"/>
          </p:cNvSpPr>
          <p:nvPr>
            <p:ph type="dt" sz="half" idx="10"/>
          </p:nvPr>
        </p:nvSpPr>
        <p:spPr/>
        <p:txBody>
          <a:bodyPr/>
          <a:lstStyle/>
          <a:p>
            <a:fld id="{93D06762-431A-C04B-A145-6D55273BF32E}" type="datetimeFigureOut">
              <a:rPr lang="en-US" smtClean="0"/>
              <a:t>4/17/2026</a:t>
            </a:fld>
            <a:endParaRPr lang="en-US"/>
          </a:p>
        </p:txBody>
      </p:sp>
      <p:sp>
        <p:nvSpPr>
          <p:cNvPr id="8" name="Footer Placeholder 7">
            <a:extLst>
              <a:ext uri="{FF2B5EF4-FFF2-40B4-BE49-F238E27FC236}">
                <a16:creationId xmlns:a16="http://schemas.microsoft.com/office/drawing/2014/main" id="{C5E0360A-3E3A-8145-BC2C-EBAE7A2355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A655B0-79D6-8548-865A-7B4AD1942B35}"/>
              </a:ext>
            </a:extLst>
          </p:cNvPr>
          <p:cNvSpPr>
            <a:spLocks noGrp="1"/>
          </p:cNvSpPr>
          <p:nvPr>
            <p:ph type="sldNum" sz="quarter" idx="12"/>
          </p:nvPr>
        </p:nvSpPr>
        <p:spPr/>
        <p:txBody>
          <a:bodyPr/>
          <a:lstStyle/>
          <a:p>
            <a:fld id="{272B4762-BF0E-4D48-A0B4-9D9342D6A05B}" type="slidenum">
              <a:rPr lang="en-US" smtClean="0"/>
              <a:t>‹#›</a:t>
            </a:fld>
            <a:endParaRPr lang="en-US"/>
          </a:p>
        </p:txBody>
      </p:sp>
    </p:spTree>
    <p:extLst>
      <p:ext uri="{BB962C8B-B14F-4D97-AF65-F5344CB8AC3E}">
        <p14:creationId xmlns:p14="http://schemas.microsoft.com/office/powerpoint/2010/main" val="1781046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C34A0-F98E-EE47-810B-79E9140FD1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C179A2-A0B2-964F-8030-F60E729B8588}"/>
              </a:ext>
            </a:extLst>
          </p:cNvPr>
          <p:cNvSpPr>
            <a:spLocks noGrp="1"/>
          </p:cNvSpPr>
          <p:nvPr>
            <p:ph type="dt" sz="half" idx="10"/>
          </p:nvPr>
        </p:nvSpPr>
        <p:spPr/>
        <p:txBody>
          <a:bodyPr/>
          <a:lstStyle/>
          <a:p>
            <a:fld id="{93D06762-431A-C04B-A145-6D55273BF32E}" type="datetimeFigureOut">
              <a:rPr lang="en-US" smtClean="0"/>
              <a:t>4/17/2026</a:t>
            </a:fld>
            <a:endParaRPr lang="en-US"/>
          </a:p>
        </p:txBody>
      </p:sp>
      <p:sp>
        <p:nvSpPr>
          <p:cNvPr id="4" name="Footer Placeholder 3">
            <a:extLst>
              <a:ext uri="{FF2B5EF4-FFF2-40B4-BE49-F238E27FC236}">
                <a16:creationId xmlns:a16="http://schemas.microsoft.com/office/drawing/2014/main" id="{A18B1A87-BAD7-B74B-99BC-68131A2086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727ACD-FE9B-E54F-8600-8BEEC26F8E4A}"/>
              </a:ext>
            </a:extLst>
          </p:cNvPr>
          <p:cNvSpPr>
            <a:spLocks noGrp="1"/>
          </p:cNvSpPr>
          <p:nvPr>
            <p:ph type="sldNum" sz="quarter" idx="12"/>
          </p:nvPr>
        </p:nvSpPr>
        <p:spPr/>
        <p:txBody>
          <a:bodyPr/>
          <a:lstStyle/>
          <a:p>
            <a:fld id="{272B4762-BF0E-4D48-A0B4-9D9342D6A05B}" type="slidenum">
              <a:rPr lang="en-US" smtClean="0"/>
              <a:t>‹#›</a:t>
            </a:fld>
            <a:endParaRPr lang="en-US"/>
          </a:p>
        </p:txBody>
      </p:sp>
    </p:spTree>
    <p:extLst>
      <p:ext uri="{BB962C8B-B14F-4D97-AF65-F5344CB8AC3E}">
        <p14:creationId xmlns:p14="http://schemas.microsoft.com/office/powerpoint/2010/main" val="3133136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F22EDF-BD32-A54A-9C35-F350FC2CC003}"/>
              </a:ext>
            </a:extLst>
          </p:cNvPr>
          <p:cNvSpPr>
            <a:spLocks noGrp="1"/>
          </p:cNvSpPr>
          <p:nvPr>
            <p:ph type="dt" sz="half" idx="10"/>
          </p:nvPr>
        </p:nvSpPr>
        <p:spPr/>
        <p:txBody>
          <a:bodyPr/>
          <a:lstStyle/>
          <a:p>
            <a:fld id="{93D06762-431A-C04B-A145-6D55273BF32E}" type="datetimeFigureOut">
              <a:rPr lang="en-US" smtClean="0"/>
              <a:t>4/17/2026</a:t>
            </a:fld>
            <a:endParaRPr lang="en-US"/>
          </a:p>
        </p:txBody>
      </p:sp>
      <p:sp>
        <p:nvSpPr>
          <p:cNvPr id="3" name="Footer Placeholder 2">
            <a:extLst>
              <a:ext uri="{FF2B5EF4-FFF2-40B4-BE49-F238E27FC236}">
                <a16:creationId xmlns:a16="http://schemas.microsoft.com/office/drawing/2014/main" id="{E2940AE8-E2AA-4B41-A926-5CBBF57D24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DD85E5-96E4-0D4F-9C7C-3290640A5810}"/>
              </a:ext>
            </a:extLst>
          </p:cNvPr>
          <p:cNvSpPr>
            <a:spLocks noGrp="1"/>
          </p:cNvSpPr>
          <p:nvPr>
            <p:ph type="sldNum" sz="quarter" idx="12"/>
          </p:nvPr>
        </p:nvSpPr>
        <p:spPr/>
        <p:txBody>
          <a:bodyPr/>
          <a:lstStyle/>
          <a:p>
            <a:fld id="{272B4762-BF0E-4D48-A0B4-9D9342D6A05B}" type="slidenum">
              <a:rPr lang="en-US" smtClean="0"/>
              <a:t>‹#›</a:t>
            </a:fld>
            <a:endParaRPr lang="en-US"/>
          </a:p>
        </p:txBody>
      </p:sp>
    </p:spTree>
    <p:extLst>
      <p:ext uri="{BB962C8B-B14F-4D97-AF65-F5344CB8AC3E}">
        <p14:creationId xmlns:p14="http://schemas.microsoft.com/office/powerpoint/2010/main" val="728540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04488-8BFA-A34F-B316-1CCDA1D354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AA6A2E-01A0-8740-A6F4-F6B7AA1239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46B775-88A3-9B43-9F6F-C7092B23AC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F1F332-C16D-6647-98C2-4E418DF3DC07}"/>
              </a:ext>
            </a:extLst>
          </p:cNvPr>
          <p:cNvSpPr>
            <a:spLocks noGrp="1"/>
          </p:cNvSpPr>
          <p:nvPr>
            <p:ph type="dt" sz="half" idx="10"/>
          </p:nvPr>
        </p:nvSpPr>
        <p:spPr/>
        <p:txBody>
          <a:bodyPr/>
          <a:lstStyle/>
          <a:p>
            <a:fld id="{93D06762-431A-C04B-A145-6D55273BF32E}" type="datetimeFigureOut">
              <a:rPr lang="en-US" smtClean="0"/>
              <a:t>4/17/2026</a:t>
            </a:fld>
            <a:endParaRPr lang="en-US"/>
          </a:p>
        </p:txBody>
      </p:sp>
      <p:sp>
        <p:nvSpPr>
          <p:cNvPr id="6" name="Footer Placeholder 5">
            <a:extLst>
              <a:ext uri="{FF2B5EF4-FFF2-40B4-BE49-F238E27FC236}">
                <a16:creationId xmlns:a16="http://schemas.microsoft.com/office/drawing/2014/main" id="{544A2CF8-72A6-704A-B6AD-EA35FB1652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643684-C14B-7346-872A-D8D9BBC04468}"/>
              </a:ext>
            </a:extLst>
          </p:cNvPr>
          <p:cNvSpPr>
            <a:spLocks noGrp="1"/>
          </p:cNvSpPr>
          <p:nvPr>
            <p:ph type="sldNum" sz="quarter" idx="12"/>
          </p:nvPr>
        </p:nvSpPr>
        <p:spPr/>
        <p:txBody>
          <a:bodyPr/>
          <a:lstStyle/>
          <a:p>
            <a:fld id="{272B4762-BF0E-4D48-A0B4-9D9342D6A05B}" type="slidenum">
              <a:rPr lang="en-US" smtClean="0"/>
              <a:t>‹#›</a:t>
            </a:fld>
            <a:endParaRPr lang="en-US"/>
          </a:p>
        </p:txBody>
      </p:sp>
    </p:spTree>
    <p:extLst>
      <p:ext uri="{BB962C8B-B14F-4D97-AF65-F5344CB8AC3E}">
        <p14:creationId xmlns:p14="http://schemas.microsoft.com/office/powerpoint/2010/main" val="3846652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562A8-3547-2F49-A958-B53DF3A73B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795291-C957-4F4E-82AE-C5CCB1E0E8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C5A11E0-7113-604C-87CD-8FBD506A8A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D2EAB2-B1EE-CD4F-BC57-152B0069E087}"/>
              </a:ext>
            </a:extLst>
          </p:cNvPr>
          <p:cNvSpPr>
            <a:spLocks noGrp="1"/>
          </p:cNvSpPr>
          <p:nvPr>
            <p:ph type="dt" sz="half" idx="10"/>
          </p:nvPr>
        </p:nvSpPr>
        <p:spPr/>
        <p:txBody>
          <a:bodyPr/>
          <a:lstStyle/>
          <a:p>
            <a:fld id="{93D06762-431A-C04B-A145-6D55273BF32E}" type="datetimeFigureOut">
              <a:rPr lang="en-US" smtClean="0"/>
              <a:t>4/17/2026</a:t>
            </a:fld>
            <a:endParaRPr lang="en-US"/>
          </a:p>
        </p:txBody>
      </p:sp>
      <p:sp>
        <p:nvSpPr>
          <p:cNvPr id="6" name="Footer Placeholder 5">
            <a:extLst>
              <a:ext uri="{FF2B5EF4-FFF2-40B4-BE49-F238E27FC236}">
                <a16:creationId xmlns:a16="http://schemas.microsoft.com/office/drawing/2014/main" id="{C9E83B7C-8FD1-2540-895C-E7B5231C4F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F7B9F0-62BC-0A4C-A1D2-73313AEF6E50}"/>
              </a:ext>
            </a:extLst>
          </p:cNvPr>
          <p:cNvSpPr>
            <a:spLocks noGrp="1"/>
          </p:cNvSpPr>
          <p:nvPr>
            <p:ph type="sldNum" sz="quarter" idx="12"/>
          </p:nvPr>
        </p:nvSpPr>
        <p:spPr/>
        <p:txBody>
          <a:bodyPr/>
          <a:lstStyle/>
          <a:p>
            <a:fld id="{272B4762-BF0E-4D48-A0B4-9D9342D6A05B}" type="slidenum">
              <a:rPr lang="en-US" smtClean="0"/>
              <a:t>‹#›</a:t>
            </a:fld>
            <a:endParaRPr lang="en-US"/>
          </a:p>
        </p:txBody>
      </p:sp>
    </p:spTree>
    <p:extLst>
      <p:ext uri="{BB962C8B-B14F-4D97-AF65-F5344CB8AC3E}">
        <p14:creationId xmlns:p14="http://schemas.microsoft.com/office/powerpoint/2010/main" val="3920829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3F6D95-7BA4-354D-84D7-48DF37116E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3FB0FA-42D0-C84E-A1B6-5A744AB1CC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4713F1-C8F6-C347-B617-86A5E3D89C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D06762-431A-C04B-A145-6D55273BF32E}" type="datetimeFigureOut">
              <a:rPr lang="en-US" smtClean="0"/>
              <a:t>4/17/2026</a:t>
            </a:fld>
            <a:endParaRPr lang="en-US"/>
          </a:p>
        </p:txBody>
      </p:sp>
      <p:sp>
        <p:nvSpPr>
          <p:cNvPr id="5" name="Footer Placeholder 4">
            <a:extLst>
              <a:ext uri="{FF2B5EF4-FFF2-40B4-BE49-F238E27FC236}">
                <a16:creationId xmlns:a16="http://schemas.microsoft.com/office/drawing/2014/main" id="{7A127D01-AC00-664E-A34E-67ED4342D7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8DEBB1-ACE4-1941-A828-30D4428BCF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2B4762-BF0E-4D48-A0B4-9D9342D6A05B}" type="slidenum">
              <a:rPr lang="en-US" smtClean="0"/>
              <a:t>‹#›</a:t>
            </a:fld>
            <a:endParaRPr lang="en-US"/>
          </a:p>
        </p:txBody>
      </p:sp>
    </p:spTree>
    <p:extLst>
      <p:ext uri="{BB962C8B-B14F-4D97-AF65-F5344CB8AC3E}">
        <p14:creationId xmlns:p14="http://schemas.microsoft.com/office/powerpoint/2010/main" val="3252549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D7512A-4ABD-6B4D-875A-2BE1E6861EC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6350" y="3572"/>
            <a:ext cx="12179299" cy="6850856"/>
          </a:xfrm>
          <a:prstGeom prst="rect">
            <a:avLst/>
          </a:prstGeom>
        </p:spPr>
      </p:pic>
    </p:spTree>
    <p:extLst>
      <p:ext uri="{BB962C8B-B14F-4D97-AF65-F5344CB8AC3E}">
        <p14:creationId xmlns:p14="http://schemas.microsoft.com/office/powerpoint/2010/main" val="442286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285889F-1E1B-B2DC-1121-378868A116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308446-085E-BF10-1BB4-E444C43B792D}"/>
              </a:ext>
            </a:extLst>
          </p:cNvPr>
          <p:cNvSpPr>
            <a:spLocks noGrp="1"/>
          </p:cNvSpPr>
          <p:nvPr>
            <p:ph type="title"/>
          </p:nvPr>
        </p:nvSpPr>
        <p:spPr>
          <a:xfrm>
            <a:off x="540412" y="1252176"/>
            <a:ext cx="11079996" cy="766747"/>
          </a:xfrm>
        </p:spPr>
        <p:txBody>
          <a:bodyPr>
            <a:normAutofit/>
          </a:bodyPr>
          <a:lstStyle/>
          <a:p>
            <a:r>
              <a:rPr lang="en-US" dirty="0"/>
              <a:t>Exposure Units: The Courts’ View</a:t>
            </a:r>
            <a:endParaRPr lang="en-US" b="1" dirty="0">
              <a:solidFill>
                <a:srgbClr val="A23F97"/>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FC5EBD6F-0A13-0AFA-4DB6-99633040B9EB}"/>
              </a:ext>
            </a:extLst>
          </p:cNvPr>
          <p:cNvSpPr>
            <a:spLocks noGrp="1"/>
          </p:cNvSpPr>
          <p:nvPr>
            <p:ph idx="1"/>
          </p:nvPr>
        </p:nvSpPr>
        <p:spPr>
          <a:xfrm>
            <a:off x="659334" y="1919335"/>
            <a:ext cx="9463008" cy="4390929"/>
          </a:xfrm>
        </p:spPr>
        <p:txBody>
          <a:bodyPr>
            <a:noAutofit/>
          </a:body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First: </a:t>
            </a:r>
            <a:r>
              <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rPr>
              <a:t>Rent-A-Center</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rPr>
              <a:t>Securitas</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rPr>
              <a:t>e.g</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15,000 employees, 7,000 vehicles, 3,000 stores were sufficient)</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Later: </a:t>
            </a:r>
            <a:r>
              <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rPr>
              <a:t>Keating </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&amp; </a:t>
            </a:r>
            <a:r>
              <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rPr>
              <a:t>Swift</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rPr>
              <a:t>e.g.</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thousands of patient visits not enough)</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FF0000"/>
                </a:solidFill>
                <a:effectLst/>
                <a:uLnTx/>
                <a:uFillTx/>
                <a:latin typeface="Calibri" panose="020F0502020204030204"/>
                <a:ea typeface="+mn-ea"/>
                <a:cs typeface="+mn-cs"/>
              </a:rPr>
              <a:t>Most recently: CFM Ins. V. Comm’r, T.C. Memo. 2025-83 </a:t>
            </a:r>
          </a:p>
          <a:p>
            <a:pPr marL="444497" marR="0" lvl="0" indent="-228600" algn="l" defTabSz="9144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First 831(b) decision to hold risk distribution had been achieved</a:t>
            </a:r>
          </a:p>
          <a:p>
            <a:pPr marL="901697" marR="0" lvl="1" indent="-228600" algn="l" defTabSz="914400" rtl="0" eaLnBrk="1" fontAlgn="auto" latinLnBrk="0" hangingPunct="1">
              <a:lnSpc>
                <a:spcPct val="100000"/>
              </a:lnSpc>
              <a:spcBef>
                <a:spcPts val="500"/>
              </a:spcBef>
              <a:spcAft>
                <a:spcPts val="0"/>
              </a:spcAft>
              <a:buClrTx/>
              <a:buSzPct val="150000"/>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Conducted an analysis of exposure units</a:t>
            </a:r>
          </a:p>
          <a:p>
            <a:pPr marL="1358897" marR="0" lvl="2" indent="-228600" algn="l" defTabSz="914400" rtl="0" eaLnBrk="1" fontAlgn="auto" latinLnBrk="0" hangingPunct="1">
              <a:lnSpc>
                <a:spcPct val="100000"/>
              </a:lnSpc>
              <a:spcBef>
                <a:spcPts val="500"/>
              </a:spcBef>
              <a:spcAft>
                <a:spcPts val="0"/>
              </a:spcAft>
              <a:buClrTx/>
              <a:buSzPct val="150000"/>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Customer transactions (4.5 million annually)</a:t>
            </a:r>
          </a:p>
          <a:p>
            <a:pPr marL="1358897" marR="0" lvl="2" indent="-228600" algn="l" defTabSz="914400" rtl="0" eaLnBrk="1" fontAlgn="auto" latinLnBrk="0" hangingPunct="1">
              <a:lnSpc>
                <a:spcPct val="100000"/>
              </a:lnSpc>
              <a:spcBef>
                <a:spcPts val="500"/>
              </a:spcBef>
              <a:spcAft>
                <a:spcPts val="0"/>
              </a:spcAft>
              <a:buClrTx/>
              <a:buSzPct val="150000"/>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Products sold (50,000)</a:t>
            </a:r>
          </a:p>
          <a:p>
            <a:pPr marL="1358897" marR="0" lvl="2" indent="-228600" algn="l" defTabSz="914400" rtl="0" eaLnBrk="1" fontAlgn="auto" latinLnBrk="0" hangingPunct="1">
              <a:lnSpc>
                <a:spcPct val="100000"/>
              </a:lnSpc>
              <a:spcBef>
                <a:spcPts val="500"/>
              </a:spcBef>
              <a:spcAft>
                <a:spcPts val="0"/>
              </a:spcAft>
              <a:buClrTx/>
              <a:buSzPct val="150000"/>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Employees (1023-2183)</a:t>
            </a:r>
          </a:p>
          <a:p>
            <a:pPr marL="1358897" marR="0" lvl="2" indent="-228600" algn="l" defTabSz="914400" rtl="0" eaLnBrk="1" fontAlgn="auto" latinLnBrk="0" hangingPunct="1">
              <a:lnSpc>
                <a:spcPct val="100000"/>
              </a:lnSpc>
              <a:spcBef>
                <a:spcPts val="500"/>
              </a:spcBef>
              <a:spcAft>
                <a:spcPts val="0"/>
              </a:spcAft>
              <a:buClrTx/>
              <a:buSzPct val="150000"/>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Store locations (6-8)</a:t>
            </a:r>
          </a:p>
          <a:p>
            <a:pPr marL="1358897" marR="0" lvl="2" indent="-228600" algn="l" defTabSz="914400" rtl="0" eaLnBrk="1" fontAlgn="auto" latinLnBrk="0" hangingPunct="1">
              <a:lnSpc>
                <a:spcPct val="100000"/>
              </a:lnSpc>
              <a:spcBef>
                <a:spcPts val="500"/>
              </a:spcBef>
              <a:spcAft>
                <a:spcPts val="0"/>
              </a:spcAft>
              <a:buClrTx/>
              <a:buSzPct val="150000"/>
              <a:buFont typeface="Arial" panose="020B0604020202020204" pitchFamily="34" charset="0"/>
              <a:buChar char="•"/>
              <a:tabLst/>
              <a:defRPr/>
            </a:pP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mn-cs"/>
              </a:rPr>
              <a:t>Insured entities (17-19) – not just one!</a:t>
            </a:r>
          </a:p>
          <a:p>
            <a:pPr marL="1358897" marR="0" lvl="2" indent="-228600" algn="l" defTabSz="914400" rtl="0" eaLnBrk="1" fontAlgn="auto" latinLnBrk="0" hangingPunct="1">
              <a:lnSpc>
                <a:spcPct val="100000"/>
              </a:lnSpc>
              <a:spcBef>
                <a:spcPts val="500"/>
              </a:spcBef>
              <a:spcAft>
                <a:spcPts val="0"/>
              </a:spcAft>
              <a:buClrTx/>
              <a:buSzPct val="150000"/>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Policies (11-14)</a:t>
            </a:r>
          </a:p>
          <a:p>
            <a:pPr marL="901697" marR="0" lvl="1" indent="-228600" algn="l" defTabSz="914400" rtl="0" eaLnBrk="1" fontAlgn="auto" latinLnBrk="0" hangingPunct="1">
              <a:lnSpc>
                <a:spcPct val="100000"/>
              </a:lnSpc>
              <a:spcBef>
                <a:spcPts val="500"/>
              </a:spcBef>
              <a:spcAft>
                <a:spcPts val="0"/>
              </a:spcAft>
              <a:buClrTx/>
              <a:buSzPct val="150000"/>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Determined independence through review of number of entities, geographic diversity, diversity of industry, revenue, and policy independence. </a:t>
            </a:r>
          </a:p>
          <a:p>
            <a:pPr marL="901697" marR="0" lvl="1" indent="-228600" algn="l" defTabSz="914400" rtl="0" eaLnBrk="1" fontAlgn="auto" latinLnBrk="0" hangingPunct="1">
              <a:lnSpc>
                <a:spcPct val="100000"/>
              </a:lnSpc>
              <a:spcBef>
                <a:spcPts val="500"/>
              </a:spcBef>
              <a:spcAft>
                <a:spcPts val="0"/>
              </a:spcAft>
              <a:buClrTx/>
              <a:buSzPct val="150000"/>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Ultimately found a total of </a:t>
            </a:r>
            <a:r>
              <a:rPr kumimoji="0" lang="en-US" sz="14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4,551,057-4,552,225</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independent exposure units! </a:t>
            </a: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mn-cs"/>
              </a:rPr>
              <a:t>Can this be achieved by many captives?</a:t>
            </a:r>
          </a:p>
          <a:p>
            <a:pPr marL="901697" marR="0" lvl="1" indent="-228600" algn="l" defTabSz="914400" rtl="0" eaLnBrk="1" fontAlgn="auto" latinLnBrk="0" hangingPunct="1">
              <a:lnSpc>
                <a:spcPct val="100000"/>
              </a:lnSpc>
              <a:spcBef>
                <a:spcPts val="500"/>
              </a:spcBef>
              <a:spcAft>
                <a:spcPts val="0"/>
              </a:spcAft>
              <a:buClrTx/>
              <a:buSzPct val="150000"/>
              <a:buFont typeface="Arial" panose="020B0604020202020204" pitchFamily="34" charset="0"/>
              <a:buChar char="•"/>
              <a:tabLst/>
              <a:defRPr/>
            </a:pPr>
            <a:r>
              <a:rPr lang="en-US" sz="1400" dirty="0">
                <a:solidFill>
                  <a:srgbClr val="FF0000"/>
                </a:solidFill>
                <a:latin typeface="Calibri" panose="020F0502020204030204"/>
              </a:rPr>
              <a:t>Is this case the new precedent?</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5985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5C432C8-1C4F-8D56-65F8-29140ED7C7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38B92D-192A-3E91-F29A-ABA6EA7BDB78}"/>
              </a:ext>
            </a:extLst>
          </p:cNvPr>
          <p:cNvSpPr>
            <a:spLocks noGrp="1"/>
          </p:cNvSpPr>
          <p:nvPr>
            <p:ph type="title"/>
          </p:nvPr>
        </p:nvSpPr>
        <p:spPr>
          <a:xfrm>
            <a:off x="540412" y="1252176"/>
            <a:ext cx="11079996" cy="1130816"/>
          </a:xfrm>
        </p:spPr>
        <p:txBody>
          <a:bodyPr>
            <a:normAutofit/>
          </a:bodyPr>
          <a:lstStyle/>
          <a:p>
            <a:r>
              <a:rPr lang="en-US" dirty="0"/>
              <a:t>Third Party Risk: What qualifies?</a:t>
            </a:r>
            <a:endParaRPr lang="en-US" b="1" dirty="0">
              <a:solidFill>
                <a:srgbClr val="A23F97"/>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115B27A6-7BD1-F32D-2CDE-54F890796E6D}"/>
              </a:ext>
            </a:extLst>
          </p:cNvPr>
          <p:cNvSpPr>
            <a:spLocks noGrp="1"/>
          </p:cNvSpPr>
          <p:nvPr>
            <p:ph idx="1"/>
          </p:nvPr>
        </p:nvSpPr>
        <p:spPr>
          <a:xfrm>
            <a:off x="586906" y="2141772"/>
            <a:ext cx="9463008" cy="3887835"/>
          </a:xfrm>
        </p:spPr>
        <p:txBody>
          <a:bodyPr>
            <a:normAutofit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How much is enough?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300" b="0" i="1" u="none" strike="noStrike" kern="1200" cap="none" spc="0" normalizeH="0" baseline="0" noProof="0" dirty="0" err="1">
                <a:ln>
                  <a:noFill/>
                </a:ln>
                <a:solidFill>
                  <a:prstClr val="black"/>
                </a:solidFill>
                <a:effectLst/>
                <a:uLnTx/>
                <a:uFillTx/>
                <a:latin typeface="Calibri" panose="020F0502020204030204"/>
                <a:ea typeface="+mn-ea"/>
                <a:cs typeface="+mn-cs"/>
              </a:rPr>
              <a:t>Amerco</a:t>
            </a:r>
            <a:r>
              <a:rPr kumimoji="0" lang="en-US" sz="1300" b="0" i="1" u="none" strike="noStrike" kern="1200" cap="none" spc="0" normalizeH="0" baseline="0" noProof="0" dirty="0">
                <a:ln>
                  <a:noFill/>
                </a:ln>
                <a:solidFill>
                  <a:prstClr val="black"/>
                </a:solidFill>
                <a:effectLst/>
                <a:uLnTx/>
                <a:uFillTx/>
                <a:latin typeface="Calibri" panose="020F0502020204030204"/>
                <a:ea typeface="+mn-ea"/>
                <a:cs typeface="+mn-cs"/>
              </a:rPr>
              <a:t>, Harper Group, Ocean Drilling </a:t>
            </a: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(lowest amount of outside business was 29%)</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Rev. Rul. 2002-89 (more than 50% outside business is enough)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Medical Stop Loss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Where does the aggregate lay? Who is the insured?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Workers Compensation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Who is the true insured?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Subcontractor Default Insurance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What does the policy say?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Optional? Subcontractor aware?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Limit exposure of the insured?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Who is paying the premium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Tenant Legal Liability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Optional?</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Insured aware of premium payment?</a:t>
            </a:r>
          </a:p>
        </p:txBody>
      </p:sp>
    </p:spTree>
    <p:extLst>
      <p:ext uri="{BB962C8B-B14F-4D97-AF65-F5344CB8AC3E}">
        <p14:creationId xmlns:p14="http://schemas.microsoft.com/office/powerpoint/2010/main" val="2044957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3FF4E2D-F91B-C280-E8FF-EB82CABCB2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2E790E-2D62-27EA-4BED-D4751396DA06}"/>
              </a:ext>
            </a:extLst>
          </p:cNvPr>
          <p:cNvSpPr>
            <a:spLocks noGrp="1"/>
          </p:cNvSpPr>
          <p:nvPr>
            <p:ph type="title"/>
          </p:nvPr>
        </p:nvSpPr>
        <p:spPr>
          <a:xfrm>
            <a:off x="540412" y="1252176"/>
            <a:ext cx="11079996" cy="1130816"/>
          </a:xfrm>
        </p:spPr>
        <p:txBody>
          <a:bodyPr>
            <a:normAutofit/>
          </a:bodyPr>
          <a:lstStyle/>
          <a:p>
            <a:r>
              <a:rPr lang="en-US" dirty="0"/>
              <a:t>Risk Pools – What You Need to Think About</a:t>
            </a:r>
            <a:endParaRPr lang="en-US" b="1" dirty="0">
              <a:solidFill>
                <a:srgbClr val="A23F97"/>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3587E48-EE62-3400-1D3E-898F11E96231}"/>
              </a:ext>
            </a:extLst>
          </p:cNvPr>
          <p:cNvSpPr>
            <a:spLocks noGrp="1"/>
          </p:cNvSpPr>
          <p:nvPr>
            <p:ph idx="1"/>
          </p:nvPr>
        </p:nvSpPr>
        <p:spPr>
          <a:xfrm>
            <a:off x="586906" y="2382992"/>
            <a:ext cx="9463008" cy="3251280"/>
          </a:xfrm>
        </p:spPr>
        <p:txBody>
          <a:bodyPr>
            <a:normAutofit fontScale="92500"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prstClr val="black"/>
                </a:solidFill>
                <a:latin typeface="Calibri" panose="020F0502020204030204"/>
              </a:rPr>
              <a:t>What does the IRS think of risk pools today?</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Does it provide risk distribution?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Business purpose versus Tax Purposes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What would a “successful” risk pool look like?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Different risk in as coming out?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Financial statements?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Actuarially determined premium?</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Regulated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Any other considerations?</a:t>
            </a:r>
          </a:p>
        </p:txBody>
      </p:sp>
    </p:spTree>
    <p:extLst>
      <p:ext uri="{BB962C8B-B14F-4D97-AF65-F5344CB8AC3E}">
        <p14:creationId xmlns:p14="http://schemas.microsoft.com/office/powerpoint/2010/main" val="3161675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2AE75C8-A75A-FE0D-747A-A5B399E3B1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2E0C6A-41F1-642E-D207-65E4400CA4A9}"/>
              </a:ext>
            </a:extLst>
          </p:cNvPr>
          <p:cNvSpPr>
            <a:spLocks noGrp="1"/>
          </p:cNvSpPr>
          <p:nvPr>
            <p:ph type="title"/>
          </p:nvPr>
        </p:nvSpPr>
        <p:spPr>
          <a:xfrm>
            <a:off x="586906" y="2796420"/>
            <a:ext cx="11079996" cy="1130816"/>
          </a:xfrm>
        </p:spPr>
        <p:txBody>
          <a:bodyPr>
            <a:normAutofit/>
          </a:bodyPr>
          <a:lstStyle/>
          <a:p>
            <a:r>
              <a:rPr lang="en-US" dirty="0"/>
              <a:t>Transfer Pricing</a:t>
            </a:r>
            <a:endParaRPr lang="en-US" b="1" dirty="0">
              <a:solidFill>
                <a:srgbClr val="A23F9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2563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F114279-B8B4-ECCF-B59B-0E1F0DEC57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E1D212-B02E-10FB-DF68-D1B987D20F4D}"/>
              </a:ext>
            </a:extLst>
          </p:cNvPr>
          <p:cNvSpPr>
            <a:spLocks noGrp="1"/>
          </p:cNvSpPr>
          <p:nvPr>
            <p:ph type="title"/>
          </p:nvPr>
        </p:nvSpPr>
        <p:spPr>
          <a:xfrm>
            <a:off x="540412" y="1252176"/>
            <a:ext cx="11079996" cy="1130816"/>
          </a:xfrm>
        </p:spPr>
        <p:txBody>
          <a:bodyPr>
            <a:normAutofit/>
          </a:bodyPr>
          <a:lstStyle/>
          <a:p>
            <a:r>
              <a:rPr lang="en-US" dirty="0"/>
              <a:t>Tax audits</a:t>
            </a:r>
            <a:endParaRPr lang="en-US" b="1" dirty="0">
              <a:solidFill>
                <a:srgbClr val="A23F97"/>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FEDAE86-02CC-F42A-8270-79F1BF3A0A24}"/>
              </a:ext>
            </a:extLst>
          </p:cNvPr>
          <p:cNvSpPr>
            <a:spLocks noGrp="1"/>
          </p:cNvSpPr>
          <p:nvPr>
            <p:ph idx="1"/>
          </p:nvPr>
        </p:nvSpPr>
        <p:spPr>
          <a:xfrm>
            <a:off x="586906" y="2150826"/>
            <a:ext cx="9463008" cy="3251280"/>
          </a:xfrm>
        </p:spPr>
        <p:txBody>
          <a:bodyPr>
            <a:normAutofit/>
          </a:bodyPr>
          <a:lstStyle/>
          <a:p>
            <a:pPr>
              <a:lnSpc>
                <a:spcPct val="80000"/>
              </a:lnSpc>
              <a:defRPr/>
            </a:pPr>
            <a:r>
              <a:rPr lang="en-US" sz="2600" dirty="0">
                <a:solidFill>
                  <a:prstClr val="black"/>
                </a:solidFill>
                <a:latin typeface="Calibri" panose="020F0502020204030204"/>
              </a:rPr>
              <a:t>International</a:t>
            </a:r>
          </a:p>
          <a:p>
            <a:pPr lvl="1">
              <a:lnSpc>
                <a:spcPct val="80000"/>
              </a:lnSpc>
              <a:defRPr/>
            </a:pPr>
            <a:r>
              <a:rPr lang="en-US" sz="2600" dirty="0">
                <a:solidFill>
                  <a:prstClr val="black"/>
                </a:solidFill>
                <a:latin typeface="Calibri" panose="020F0502020204030204"/>
              </a:rPr>
              <a:t>Transfer Pricing and impacts on local taxable income </a:t>
            </a:r>
          </a:p>
          <a:p>
            <a:pPr lvl="1">
              <a:lnSpc>
                <a:spcPct val="80000"/>
              </a:lnSpc>
              <a:defRPr/>
            </a:pPr>
            <a:r>
              <a:rPr lang="en-US" sz="2600" dirty="0">
                <a:solidFill>
                  <a:prstClr val="black"/>
                </a:solidFill>
                <a:latin typeface="Calibri" panose="020F0502020204030204"/>
              </a:rPr>
              <a:t>US consolidated tax results (for US </a:t>
            </a:r>
            <a:r>
              <a:rPr lang="en-US" sz="2600" dirty="0" err="1">
                <a:solidFill>
                  <a:prstClr val="black"/>
                </a:solidFill>
                <a:latin typeface="Calibri" panose="020F0502020204030204"/>
              </a:rPr>
              <a:t>HQd</a:t>
            </a:r>
            <a:r>
              <a:rPr lang="en-US" sz="2600" dirty="0">
                <a:solidFill>
                  <a:prstClr val="black"/>
                </a:solidFill>
                <a:latin typeface="Calibri" panose="020F0502020204030204"/>
              </a:rPr>
              <a:t> companies)</a:t>
            </a:r>
          </a:p>
          <a:p>
            <a:pPr lvl="1">
              <a:lnSpc>
                <a:spcPct val="80000"/>
              </a:lnSpc>
              <a:defRPr/>
            </a:pPr>
            <a:r>
              <a:rPr lang="en-US" sz="2600" dirty="0">
                <a:solidFill>
                  <a:prstClr val="black"/>
                </a:solidFill>
                <a:latin typeface="Calibri" panose="020F0502020204030204"/>
              </a:rPr>
              <a:t>Insurance Premium Tax in local jurisdictions</a:t>
            </a:r>
          </a:p>
          <a:p>
            <a:pPr>
              <a:lnSpc>
                <a:spcPct val="80000"/>
              </a:lnSpc>
              <a:defRPr/>
            </a:pPr>
            <a:r>
              <a:rPr lang="en-US" sz="3000" dirty="0">
                <a:solidFill>
                  <a:prstClr val="black"/>
                </a:solidFill>
                <a:latin typeface="Calibri" panose="020F0502020204030204"/>
              </a:rPr>
              <a:t>Domestic</a:t>
            </a:r>
          </a:p>
          <a:p>
            <a:pPr lvl="1">
              <a:lnSpc>
                <a:spcPct val="80000"/>
              </a:lnSpc>
              <a:defRPr/>
            </a:pPr>
            <a:r>
              <a:rPr lang="en-US" sz="2600" dirty="0">
                <a:solidFill>
                  <a:prstClr val="black"/>
                </a:solidFill>
                <a:latin typeface="Calibri" panose="020F0502020204030204"/>
              </a:rPr>
              <a:t>Consolidated groups – state taxes</a:t>
            </a:r>
          </a:p>
          <a:p>
            <a:pPr lvl="2">
              <a:lnSpc>
                <a:spcPct val="80000"/>
              </a:lnSpc>
              <a:defRPr/>
            </a:pPr>
            <a:r>
              <a:rPr lang="en-US" sz="2200" dirty="0">
                <a:solidFill>
                  <a:prstClr val="black"/>
                </a:solidFill>
                <a:latin typeface="Calibri" panose="020F0502020204030204"/>
              </a:rPr>
              <a:t>Insurance companies pay premium tax, C-corps pay </a:t>
            </a:r>
            <a:r>
              <a:rPr lang="en-US" sz="2200">
                <a:solidFill>
                  <a:prstClr val="black"/>
                </a:solidFill>
                <a:latin typeface="Calibri" panose="020F0502020204030204"/>
              </a:rPr>
              <a:t>income tax</a:t>
            </a:r>
            <a:endParaRPr lang="en-US" sz="2200" dirty="0">
              <a:solidFill>
                <a:prstClr val="black"/>
              </a:solidFill>
              <a:latin typeface="Calibri" panose="020F0502020204030204"/>
            </a:endParaRPr>
          </a:p>
        </p:txBody>
      </p:sp>
    </p:spTree>
    <p:extLst>
      <p:ext uri="{BB962C8B-B14F-4D97-AF65-F5344CB8AC3E}">
        <p14:creationId xmlns:p14="http://schemas.microsoft.com/office/powerpoint/2010/main" val="1236214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DA6D505-8456-B488-DFF0-08EAE6FA01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F6443A-8D19-4F2A-183F-88F2F7870684}"/>
              </a:ext>
            </a:extLst>
          </p:cNvPr>
          <p:cNvSpPr>
            <a:spLocks noGrp="1"/>
          </p:cNvSpPr>
          <p:nvPr>
            <p:ph type="title"/>
          </p:nvPr>
        </p:nvSpPr>
        <p:spPr>
          <a:xfrm>
            <a:off x="586906" y="2796420"/>
            <a:ext cx="11079996" cy="1130816"/>
          </a:xfrm>
        </p:spPr>
        <p:txBody>
          <a:bodyPr>
            <a:normAutofit/>
          </a:bodyPr>
          <a:lstStyle/>
          <a:p>
            <a:r>
              <a:rPr lang="en-US" dirty="0"/>
              <a:t>State Tax Updates</a:t>
            </a:r>
            <a:endParaRPr lang="en-US" b="1" dirty="0">
              <a:solidFill>
                <a:srgbClr val="A23F9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85207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81B673F-EB5C-6F09-DB7D-CBFEA310A2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59EA6B-6159-D024-2A8E-CADFC3651C59}"/>
              </a:ext>
            </a:extLst>
          </p:cNvPr>
          <p:cNvSpPr>
            <a:spLocks noGrp="1"/>
          </p:cNvSpPr>
          <p:nvPr>
            <p:ph type="title"/>
          </p:nvPr>
        </p:nvSpPr>
        <p:spPr>
          <a:xfrm>
            <a:off x="540412" y="1252176"/>
            <a:ext cx="11079996" cy="1130816"/>
          </a:xfrm>
        </p:spPr>
        <p:txBody>
          <a:bodyPr>
            <a:normAutofit/>
          </a:bodyPr>
          <a:lstStyle/>
          <a:p>
            <a:r>
              <a:rPr lang="en-US" dirty="0"/>
              <a:t>What State and Local Taxes Apply to Captives?</a:t>
            </a:r>
            <a:endParaRPr lang="en-US" b="1" dirty="0">
              <a:solidFill>
                <a:srgbClr val="A23F97"/>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F487A50-4A68-26C0-44E5-F1BEFC9B67EA}"/>
              </a:ext>
            </a:extLst>
          </p:cNvPr>
          <p:cNvSpPr>
            <a:spLocks noGrp="1"/>
          </p:cNvSpPr>
          <p:nvPr>
            <p:ph idx="1"/>
          </p:nvPr>
        </p:nvSpPr>
        <p:spPr>
          <a:xfrm>
            <a:off x="659334" y="2196093"/>
            <a:ext cx="9463008" cy="3251280"/>
          </a:xfrm>
        </p:spPr>
        <p:txBody>
          <a:bodyPr>
            <a:normAutofit/>
          </a:body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States typically tax insurance premiums in one of three ways:</a:t>
            </a:r>
          </a:p>
          <a:p>
            <a:pPr lvl="1">
              <a:lnSpc>
                <a:spcPct val="100000"/>
              </a:lnSpc>
              <a:spcBef>
                <a:spcPts val="1000"/>
              </a:spcBef>
              <a:defRPr/>
            </a:pPr>
            <a:r>
              <a:rPr lang="en-US" sz="1600" dirty="0">
                <a:solidFill>
                  <a:prstClr val="black"/>
                </a:solidFill>
                <a:latin typeface="Calibri" panose="020F0502020204030204"/>
              </a:rPr>
              <a:t>Premium taxes paid by an insurance company licensed in the state</a:t>
            </a:r>
          </a:p>
          <a:p>
            <a:pPr lvl="1">
              <a:lnSpc>
                <a:spcPct val="100000"/>
              </a:lnSpc>
              <a:spcBef>
                <a:spcPts val="1000"/>
              </a:spcBef>
              <a:defRPr/>
            </a:pPr>
            <a:r>
              <a:rPr lang="en-US" sz="1600" dirty="0">
                <a:solidFill>
                  <a:prstClr val="black"/>
                </a:solidFill>
                <a:latin typeface="Calibri" panose="020F0502020204030204"/>
              </a:rPr>
              <a:t>“Surplus lines” tax</a:t>
            </a:r>
          </a:p>
          <a:p>
            <a:pPr lvl="1">
              <a:lnSpc>
                <a:spcPct val="100000"/>
              </a:lnSpc>
              <a:spcBef>
                <a:spcPts val="1000"/>
              </a:spcBef>
              <a:defRPr/>
            </a:pPr>
            <a:r>
              <a:rPr lang="en-US" sz="1600" dirty="0">
                <a:solidFill>
                  <a:prstClr val="black"/>
                </a:solidFill>
                <a:latin typeface="Calibri" panose="020F0502020204030204"/>
              </a:rPr>
              <a:t>“Self-procurement” tax paid by an insured in their home state on premiums paid to an insurance company licensed outside the insured’s home state</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2000" dirty="0">
                <a:solidFill>
                  <a:prstClr val="black"/>
                </a:solidFill>
                <a:latin typeface="Calibri" panose="020F0502020204030204"/>
              </a:rPr>
              <a:t>Do state income taxes apply to captives?</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2448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81B673F-EB5C-6F09-DB7D-CBFEA310A2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59EA6B-6159-D024-2A8E-CADFC3651C59}"/>
              </a:ext>
            </a:extLst>
          </p:cNvPr>
          <p:cNvSpPr>
            <a:spLocks noGrp="1"/>
          </p:cNvSpPr>
          <p:nvPr>
            <p:ph type="title"/>
          </p:nvPr>
        </p:nvSpPr>
        <p:spPr>
          <a:xfrm>
            <a:off x="540412" y="1252176"/>
            <a:ext cx="11079996" cy="1130816"/>
          </a:xfrm>
        </p:spPr>
        <p:txBody>
          <a:bodyPr>
            <a:normAutofit/>
          </a:bodyPr>
          <a:lstStyle/>
          <a:p>
            <a:r>
              <a:rPr lang="en-US" dirty="0"/>
              <a:t>What State and Local Taxes Apply to Captives?</a:t>
            </a:r>
            <a:endParaRPr lang="en-US" b="1" dirty="0">
              <a:solidFill>
                <a:srgbClr val="A23F97"/>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F487A50-4A68-26C0-44E5-F1BEFC9B67EA}"/>
              </a:ext>
            </a:extLst>
          </p:cNvPr>
          <p:cNvSpPr>
            <a:spLocks noGrp="1"/>
          </p:cNvSpPr>
          <p:nvPr>
            <p:ph idx="1"/>
          </p:nvPr>
        </p:nvSpPr>
        <p:spPr>
          <a:xfrm>
            <a:off x="659334" y="2196093"/>
            <a:ext cx="9463008" cy="3251280"/>
          </a:xfrm>
        </p:spPr>
        <p:txBody>
          <a:bodyPr>
            <a:normAutofit/>
          </a:body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States typically tax insurance premiums in one of three ways:</a:t>
            </a:r>
          </a:p>
          <a:p>
            <a:pPr lvl="1">
              <a:lnSpc>
                <a:spcPct val="100000"/>
              </a:lnSpc>
              <a:spcBef>
                <a:spcPts val="1000"/>
              </a:spcBef>
              <a:defRPr/>
            </a:pPr>
            <a:r>
              <a:rPr lang="en-US" sz="1600" dirty="0">
                <a:solidFill>
                  <a:prstClr val="black"/>
                </a:solidFill>
                <a:latin typeface="Calibri" panose="020F0502020204030204"/>
              </a:rPr>
              <a:t>Premium taxes paid by an insurance company licensed in the state</a:t>
            </a:r>
          </a:p>
          <a:p>
            <a:pPr lvl="1">
              <a:lnSpc>
                <a:spcPct val="100000"/>
              </a:lnSpc>
              <a:spcBef>
                <a:spcPts val="1000"/>
              </a:spcBef>
              <a:defRPr/>
            </a:pPr>
            <a:r>
              <a:rPr lang="en-US" sz="1600" dirty="0">
                <a:solidFill>
                  <a:prstClr val="black"/>
                </a:solidFill>
                <a:latin typeface="Calibri" panose="020F0502020204030204"/>
              </a:rPr>
              <a:t>“Surplus lines” tax</a:t>
            </a:r>
          </a:p>
          <a:p>
            <a:pPr lvl="1">
              <a:lnSpc>
                <a:spcPct val="100000"/>
              </a:lnSpc>
              <a:spcBef>
                <a:spcPts val="1000"/>
              </a:spcBef>
              <a:defRPr/>
            </a:pPr>
            <a:r>
              <a:rPr lang="en-US" sz="1600" dirty="0">
                <a:solidFill>
                  <a:prstClr val="black"/>
                </a:solidFill>
                <a:latin typeface="Calibri" panose="020F0502020204030204"/>
              </a:rPr>
              <a:t>“Self-procurement” tax paid by an insured in their home state on premiums paid to an insurance company licensed outside the insured’s home state</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2000" dirty="0">
                <a:solidFill>
                  <a:prstClr val="black"/>
                </a:solidFill>
                <a:latin typeface="Calibri" panose="020F0502020204030204"/>
              </a:rPr>
              <a:t>Do state income taxes apply to captives?</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8455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29BDEE9-CBEF-7967-2B47-C014D4FEE3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64460B-F356-5C19-BA30-69D6DC2B52DE}"/>
              </a:ext>
            </a:extLst>
          </p:cNvPr>
          <p:cNvSpPr>
            <a:spLocks noGrp="1"/>
          </p:cNvSpPr>
          <p:nvPr>
            <p:ph type="title"/>
          </p:nvPr>
        </p:nvSpPr>
        <p:spPr>
          <a:xfrm>
            <a:off x="540412" y="1252176"/>
            <a:ext cx="11079996" cy="1130816"/>
          </a:xfrm>
        </p:spPr>
        <p:txBody>
          <a:bodyPr>
            <a:normAutofit/>
          </a:bodyPr>
          <a:lstStyle/>
          <a:p>
            <a:r>
              <a:rPr lang="en-US" dirty="0"/>
              <a:t>Non-admitted and Reinsurance Reform Act</a:t>
            </a:r>
            <a:endParaRPr lang="en-US" b="1" dirty="0">
              <a:solidFill>
                <a:srgbClr val="A23F97"/>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B5EB4A2-6BA1-FA1B-E7F3-6DFE59B9130D}"/>
              </a:ext>
            </a:extLst>
          </p:cNvPr>
          <p:cNvSpPr>
            <a:spLocks noGrp="1"/>
          </p:cNvSpPr>
          <p:nvPr>
            <p:ph idx="1"/>
          </p:nvPr>
        </p:nvSpPr>
        <p:spPr>
          <a:xfrm>
            <a:off x="711609" y="2350645"/>
            <a:ext cx="10279298" cy="3251280"/>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Non-Admitted and Reinsurance Reform Act (</a:t>
            </a:r>
            <a:r>
              <a:rPr kumimoji="0" lang="en-US" alt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NRRA</a:t>
            </a: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mn-ea"/>
                <a:cs typeface="+mn-cs"/>
              </a:rPr>
              <a:t>) was enacted as part of Dodd-Frank to create uniformity and reduce duplicative state regulation over non-admitted insurance and reinsurance transactions. Most relevant elements: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mn-ea"/>
                <a:cs typeface="+mn-cs"/>
              </a:rPr>
              <a:t>“No state other than the home state of an insured may require any premium tax payment for non-admitted insurance.”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mn-ea"/>
                <a:cs typeface="+mn-cs"/>
              </a:rPr>
              <a:t>“Premium tax” includes tax on independently procured insurance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mn-ea"/>
                <a:cs typeface="+mn-cs"/>
              </a:rPr>
              <a:t>States may enter into compact to allocate premium ax paid to home state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mn-ea"/>
                <a:cs typeface="+mn-cs"/>
              </a:rPr>
              <a:t>Most states have amended laws to conform to </a:t>
            </a:r>
            <a:r>
              <a:rPr kumimoji="0" lang="en-US" alt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NRRA</a:t>
            </a: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mn-ea"/>
                <a:cs typeface="+mn-cs"/>
              </a:rPr>
              <a:t> and many have instructed insureds who self-procure to remit 100% of tax to home state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mn-ea"/>
                <a:cs typeface="+mn-cs"/>
              </a:rPr>
              <a:t>No states have entered into an interstate compact to allocate premium taxes</a:t>
            </a:r>
          </a:p>
        </p:txBody>
      </p:sp>
    </p:spTree>
    <p:extLst>
      <p:ext uri="{BB962C8B-B14F-4D97-AF65-F5344CB8AC3E}">
        <p14:creationId xmlns:p14="http://schemas.microsoft.com/office/powerpoint/2010/main" val="253157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BB5C287-79F4-7602-F164-456ABA9768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9D0014-59A9-C9DC-FD2E-9FC36FFDF0FD}"/>
              </a:ext>
            </a:extLst>
          </p:cNvPr>
          <p:cNvSpPr>
            <a:spLocks noGrp="1"/>
          </p:cNvSpPr>
          <p:nvPr>
            <p:ph type="title"/>
          </p:nvPr>
        </p:nvSpPr>
        <p:spPr>
          <a:xfrm>
            <a:off x="540412" y="1252176"/>
            <a:ext cx="11079996" cy="1130816"/>
          </a:xfrm>
        </p:spPr>
        <p:txBody>
          <a:bodyPr>
            <a:normAutofit/>
          </a:bodyPr>
          <a:lstStyle/>
          <a:p>
            <a:r>
              <a:rPr lang="en-US" dirty="0"/>
              <a:t>Where is my home state?</a:t>
            </a:r>
            <a:endParaRPr lang="en-US" b="1" dirty="0">
              <a:solidFill>
                <a:srgbClr val="A23F97"/>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6C49D1BF-6DE5-CC31-2BFB-CA903D05EEBA}"/>
              </a:ext>
            </a:extLst>
          </p:cNvPr>
          <p:cNvSpPr txBox="1"/>
          <p:nvPr/>
        </p:nvSpPr>
        <p:spPr>
          <a:xfrm>
            <a:off x="615635" y="2471596"/>
            <a:ext cx="9352229" cy="2862322"/>
          </a:xfrm>
          <a:prstGeom prst="rect">
            <a:avLst/>
          </a:prstGeom>
          <a:noFill/>
        </p:spPr>
        <p:txBody>
          <a:bodyPr wrap="square" rtlCol="0">
            <a:spAutoFit/>
          </a:bodyPr>
          <a:lstStyle/>
          <a:p>
            <a:pPr marL="285750" indent="-285750">
              <a:buFont typeface="Arial" panose="020B0604020202020204" pitchFamily="34" charset="0"/>
              <a:buChar char="•"/>
            </a:pPr>
            <a:r>
              <a:rPr lang="en-US" altLang="en-US" dirty="0"/>
              <a:t>In general </a:t>
            </a:r>
          </a:p>
          <a:p>
            <a:pPr lvl="1">
              <a:buFont typeface="Courier New" panose="02070309020205020404" pitchFamily="49" charset="0"/>
              <a:buChar char="o"/>
            </a:pPr>
            <a:r>
              <a:rPr lang="en-US" altLang="en-US" dirty="0"/>
              <a:t> State in which an insured maintains principal place of business or, in the case of an individual, the individual’s principal residence; or</a:t>
            </a:r>
          </a:p>
          <a:p>
            <a:pPr lvl="1">
              <a:buFont typeface="Courier New" panose="02070309020205020404" pitchFamily="49" charset="0"/>
              <a:buChar char="o"/>
            </a:pPr>
            <a:r>
              <a:rPr lang="en-US" altLang="en-US" dirty="0"/>
              <a:t> If 100% of the insured risk is located outside of State references to above, the State to which the greatest percentage of the insured’s taxable premium for the insurance policy is allocated</a:t>
            </a:r>
          </a:p>
          <a:p>
            <a:pPr marL="285750" indent="-285750">
              <a:buFont typeface="Arial" panose="020B0604020202020204" pitchFamily="34" charset="0"/>
              <a:buChar char="•"/>
            </a:pPr>
            <a:r>
              <a:rPr lang="en-US" altLang="en-US" dirty="0"/>
              <a:t>Affiliated group </a:t>
            </a:r>
          </a:p>
          <a:p>
            <a:pPr lvl="1">
              <a:buFont typeface="Courier New" panose="02070309020205020404" pitchFamily="49" charset="0"/>
              <a:buChar char="o"/>
            </a:pPr>
            <a:r>
              <a:rPr lang="en-US" altLang="en-US" dirty="0"/>
              <a:t> If more than one insured from an affiliated group are named insureds on a single insurance policy, home state for policy is home state of affiliate with the largest percentage of premiums attributed to it under the policy</a:t>
            </a:r>
          </a:p>
        </p:txBody>
      </p:sp>
    </p:spTree>
    <p:extLst>
      <p:ext uri="{BB962C8B-B14F-4D97-AF65-F5344CB8AC3E}">
        <p14:creationId xmlns:p14="http://schemas.microsoft.com/office/powerpoint/2010/main" val="3735298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8D52B6A-E88D-994E-8870-38EE3BE7A97F}"/>
              </a:ext>
            </a:extLst>
          </p:cNvPr>
          <p:cNvSpPr txBox="1">
            <a:spLocks/>
          </p:cNvSpPr>
          <p:nvPr/>
        </p:nvSpPr>
        <p:spPr>
          <a:xfrm>
            <a:off x="683218" y="4978578"/>
            <a:ext cx="483417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Calibri" panose="020F0502020204030204" pitchFamily="34" charset="0"/>
                <a:cs typeface="Calibri" panose="020F0502020204030204" pitchFamily="34" charset="0"/>
              </a:rPr>
              <a:t>April 21, 2026</a:t>
            </a:r>
          </a:p>
        </p:txBody>
      </p:sp>
      <p:sp>
        <p:nvSpPr>
          <p:cNvPr id="4" name="Title 3">
            <a:extLst>
              <a:ext uri="{FF2B5EF4-FFF2-40B4-BE49-F238E27FC236}">
                <a16:creationId xmlns:a16="http://schemas.microsoft.com/office/drawing/2014/main" id="{CD4B9EBF-BA81-724C-E486-F0CC46E7C0B0}"/>
              </a:ext>
            </a:extLst>
          </p:cNvPr>
          <p:cNvSpPr>
            <a:spLocks noGrp="1"/>
          </p:cNvSpPr>
          <p:nvPr>
            <p:ph type="title"/>
          </p:nvPr>
        </p:nvSpPr>
        <p:spPr/>
        <p:txBody>
          <a:bodyPr/>
          <a:lstStyle/>
          <a:p>
            <a:r>
              <a:rPr lang="en-US" dirty="0">
                <a:solidFill>
                  <a:schemeClr val="bg1"/>
                </a:solidFill>
              </a:rPr>
              <a:t>Captive Tax Update</a:t>
            </a:r>
          </a:p>
        </p:txBody>
      </p:sp>
    </p:spTree>
    <p:extLst>
      <p:ext uri="{BB962C8B-B14F-4D97-AF65-F5344CB8AC3E}">
        <p14:creationId xmlns:p14="http://schemas.microsoft.com/office/powerpoint/2010/main" val="2167010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05EBB24-08AD-0D97-C954-44C7FBFA00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1F9738-3353-BFE9-F93D-1A43061BFCF1}"/>
              </a:ext>
            </a:extLst>
          </p:cNvPr>
          <p:cNvSpPr>
            <a:spLocks noGrp="1"/>
          </p:cNvSpPr>
          <p:nvPr>
            <p:ph type="title"/>
          </p:nvPr>
        </p:nvSpPr>
        <p:spPr>
          <a:xfrm>
            <a:off x="540412" y="1252176"/>
            <a:ext cx="11079996" cy="1130816"/>
          </a:xfrm>
        </p:spPr>
        <p:txBody>
          <a:bodyPr>
            <a:normAutofit/>
          </a:bodyPr>
          <a:lstStyle/>
          <a:p>
            <a:r>
              <a:rPr lang="en-US" dirty="0"/>
              <a:t>Questions?</a:t>
            </a:r>
            <a:endParaRPr lang="en-US" b="1" dirty="0">
              <a:solidFill>
                <a:srgbClr val="A23F9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41490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4E3E3-397C-4E6D-B749-E0133A00ABB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6274E2D-69A9-B300-8E90-D7E7BAEA45A1}"/>
              </a:ext>
            </a:extLst>
          </p:cNvPr>
          <p:cNvSpPr>
            <a:spLocks noGrp="1"/>
          </p:cNvSpPr>
          <p:nvPr>
            <p:ph idx="1"/>
          </p:nvPr>
        </p:nvSpPr>
        <p:spPr/>
        <p:txBody>
          <a:bodyPr/>
          <a:lstStyle/>
          <a:p>
            <a:endParaRPr lang="en-US"/>
          </a:p>
        </p:txBody>
      </p:sp>
      <p:pic>
        <p:nvPicPr>
          <p:cNvPr id="5" name="Picture 4" descr="The image depicts the website of the International Center for Captive Insurance Education (ICCie), offering online courses and webinars on captive insurance.&#10;&#10;AI-generated content may be incorrect.">
            <a:extLst>
              <a:ext uri="{FF2B5EF4-FFF2-40B4-BE49-F238E27FC236}">
                <a16:creationId xmlns:a16="http://schemas.microsoft.com/office/drawing/2014/main" id="{E1AAE318-4BF7-B699-4355-16E1FF6E2660}"/>
              </a:ext>
            </a:extLst>
          </p:cNvPr>
          <p:cNvPicPr>
            <a:picLocks noChangeAspect="1"/>
          </p:cNvPicPr>
          <p:nvPr/>
        </p:nvPicPr>
        <p:blipFill>
          <a:blip r:embed="rId2"/>
          <a:stretch>
            <a:fillRect/>
          </a:stretch>
        </p:blipFill>
        <p:spPr>
          <a:xfrm>
            <a:off x="3047736" y="1714351"/>
            <a:ext cx="6096528" cy="3429297"/>
          </a:xfrm>
          <a:prstGeom prst="rect">
            <a:avLst/>
          </a:prstGeom>
        </p:spPr>
      </p:pic>
    </p:spTree>
    <p:extLst>
      <p:ext uri="{BB962C8B-B14F-4D97-AF65-F5344CB8AC3E}">
        <p14:creationId xmlns:p14="http://schemas.microsoft.com/office/powerpoint/2010/main" val="2541473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E0E34218-DF62-EC6F-309B-3AC15D7BD379}"/>
              </a:ext>
            </a:extLst>
          </p:cNvPr>
          <p:cNvPicPr>
            <a:picLocks noGrp="1" noChangeAspect="1"/>
          </p:cNvPicPr>
          <p:nvPr>
            <p:ph idx="1"/>
          </p:nvPr>
        </p:nvPicPr>
        <p:blipFill>
          <a:blip r:embed="rId3"/>
          <a:stretch>
            <a:fillRect/>
          </a:stretch>
        </p:blipFill>
        <p:spPr>
          <a:xfrm>
            <a:off x="838200" y="2289822"/>
            <a:ext cx="10515600" cy="3422943"/>
          </a:xfrm>
          <a:prstGeom prst="rect">
            <a:avLst/>
          </a:prstGeom>
        </p:spPr>
      </p:pic>
    </p:spTree>
    <p:extLst>
      <p:ext uri="{BB962C8B-B14F-4D97-AF65-F5344CB8AC3E}">
        <p14:creationId xmlns:p14="http://schemas.microsoft.com/office/powerpoint/2010/main" val="3787155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8220C69-96FB-8C72-BB6E-5C0583759E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7FEB5C-D4A7-1CE5-2182-A54E529616A5}"/>
              </a:ext>
            </a:extLst>
          </p:cNvPr>
          <p:cNvSpPr>
            <a:spLocks noGrp="1"/>
          </p:cNvSpPr>
          <p:nvPr>
            <p:ph type="title"/>
          </p:nvPr>
        </p:nvSpPr>
        <p:spPr>
          <a:xfrm>
            <a:off x="540412" y="1252176"/>
            <a:ext cx="11079996" cy="585677"/>
          </a:xfrm>
        </p:spPr>
        <p:txBody>
          <a:bodyPr>
            <a:normAutofit fontScale="90000"/>
          </a:bodyPr>
          <a:lstStyle/>
          <a:p>
            <a:r>
              <a:rPr lang="en-US" dirty="0"/>
              <a:t>Objectives</a:t>
            </a:r>
            <a:endParaRPr lang="en-US" b="1" dirty="0">
              <a:solidFill>
                <a:srgbClr val="A23F97"/>
              </a:solidFill>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9D0559BD-C0FD-50EE-635C-A9A7744F90A1}"/>
              </a:ext>
            </a:extLst>
          </p:cNvPr>
          <p:cNvSpPr>
            <a:spLocks noGrp="1"/>
          </p:cNvSpPr>
          <p:nvPr>
            <p:ph idx="1"/>
          </p:nvPr>
        </p:nvSpPr>
        <p:spPr/>
        <p:txBody>
          <a:bodyPr>
            <a:normAutofit lnSpcReduction="10000"/>
          </a:body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Session attendees should leave this session being able to:</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Understand what's going on in the world of captive tax </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Gain insight on recent IRS activity, case law developments, and best practices for ensuring your captive qualifies as insurance for tax purposes (or not!). </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Understand implications of state captive tax activity, including premium and self-procurement taxes</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Following this session, attendees will be able to identify recent tax law developments that may affect their captive and spot issues with their current captive structure that may need the review of a tax professional.</a:t>
            </a:r>
          </a:p>
          <a:p>
            <a:endParaRPr lang="en-US" dirty="0"/>
          </a:p>
        </p:txBody>
      </p:sp>
    </p:spTree>
    <p:extLst>
      <p:ext uri="{BB962C8B-B14F-4D97-AF65-F5344CB8AC3E}">
        <p14:creationId xmlns:p14="http://schemas.microsoft.com/office/powerpoint/2010/main" val="675156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D7A5ED2-C759-B560-1E8C-F8B90E9750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EBE839-2B0B-AE35-269D-2EA95D677E63}"/>
              </a:ext>
            </a:extLst>
          </p:cNvPr>
          <p:cNvSpPr>
            <a:spLocks noGrp="1"/>
          </p:cNvSpPr>
          <p:nvPr>
            <p:ph type="title"/>
          </p:nvPr>
        </p:nvSpPr>
        <p:spPr>
          <a:xfrm>
            <a:off x="540412" y="1252176"/>
            <a:ext cx="11079996" cy="1130816"/>
          </a:xfrm>
        </p:spPr>
        <p:txBody>
          <a:bodyPr>
            <a:normAutofit/>
          </a:bodyPr>
          <a:lstStyle/>
          <a:p>
            <a:r>
              <a:rPr lang="en-US" dirty="0"/>
              <a:t>Agenda</a:t>
            </a:r>
            <a:endParaRPr lang="en-US" b="1" dirty="0">
              <a:solidFill>
                <a:srgbClr val="A23F97"/>
              </a:solidFill>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872A5F64-9DA4-C544-CC20-63BA6E6381FD}"/>
              </a:ext>
            </a:extLst>
          </p:cNvPr>
          <p:cNvSpPr>
            <a:spLocks noGrp="1"/>
          </p:cNvSpPr>
          <p:nvPr>
            <p:ph idx="1"/>
          </p:nvPr>
        </p:nvSpPr>
        <p:spPr>
          <a:xfrm>
            <a:off x="540412" y="2214924"/>
            <a:ext cx="10515600" cy="4351338"/>
          </a:xfrm>
        </p:spPr>
        <p:txBody>
          <a:bodyPr/>
          <a:lstStyle/>
          <a:p>
            <a:r>
              <a:rPr lang="en-US" dirty="0"/>
              <a:t>Discussion of </a:t>
            </a:r>
          </a:p>
          <a:p>
            <a:pPr lvl="1"/>
            <a:r>
              <a:rPr lang="en-US" dirty="0"/>
              <a:t>Risk Distribution</a:t>
            </a:r>
          </a:p>
          <a:p>
            <a:pPr lvl="1"/>
            <a:r>
              <a:rPr lang="en-US" dirty="0"/>
              <a:t>3</a:t>
            </a:r>
            <a:r>
              <a:rPr lang="en-US" baseline="30000" dirty="0"/>
              <a:t>rd</a:t>
            </a:r>
            <a:r>
              <a:rPr lang="en-US" dirty="0"/>
              <a:t> party risk?</a:t>
            </a:r>
          </a:p>
          <a:p>
            <a:pPr lvl="1"/>
            <a:r>
              <a:rPr lang="en-US" dirty="0"/>
              <a:t>IRS position on risk pools</a:t>
            </a:r>
          </a:p>
          <a:p>
            <a:r>
              <a:rPr lang="en-US" dirty="0"/>
              <a:t>Transfer pricing</a:t>
            </a:r>
          </a:p>
          <a:p>
            <a:r>
              <a:rPr lang="en-US" dirty="0"/>
              <a:t>State Tax Update</a:t>
            </a:r>
          </a:p>
          <a:p>
            <a:endParaRPr lang="en-US" dirty="0"/>
          </a:p>
        </p:txBody>
      </p:sp>
    </p:spTree>
    <p:extLst>
      <p:ext uri="{BB962C8B-B14F-4D97-AF65-F5344CB8AC3E}">
        <p14:creationId xmlns:p14="http://schemas.microsoft.com/office/powerpoint/2010/main" val="2824499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22EF7CF-EBC0-FFC6-5F1C-AE03A7976A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E5855E-CA27-9452-8645-A7DE2B0231C2}"/>
              </a:ext>
            </a:extLst>
          </p:cNvPr>
          <p:cNvSpPr>
            <a:spLocks noGrp="1"/>
          </p:cNvSpPr>
          <p:nvPr>
            <p:ph type="title"/>
          </p:nvPr>
        </p:nvSpPr>
        <p:spPr>
          <a:xfrm>
            <a:off x="540412" y="1252176"/>
            <a:ext cx="11079996" cy="1130816"/>
          </a:xfrm>
        </p:spPr>
        <p:txBody>
          <a:bodyPr>
            <a:normAutofit/>
          </a:bodyPr>
          <a:lstStyle/>
          <a:p>
            <a:r>
              <a:rPr lang="en-US" dirty="0"/>
              <a:t>The Tax Tests – Insurance for Tax Purposes</a:t>
            </a:r>
            <a:endParaRPr lang="en-US" b="1" dirty="0">
              <a:solidFill>
                <a:srgbClr val="A23F97"/>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5E9D5B2-35B7-6B18-791B-32EAA2CFBDDE}"/>
              </a:ext>
            </a:extLst>
          </p:cNvPr>
          <p:cNvSpPr>
            <a:spLocks noGrp="1"/>
          </p:cNvSpPr>
          <p:nvPr>
            <p:ph idx="1"/>
          </p:nvPr>
        </p:nvSpPr>
        <p:spPr>
          <a:xfrm>
            <a:off x="822296" y="2354544"/>
            <a:ext cx="9463008" cy="3251280"/>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Insurance Risk</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Risk Shifting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Common Notions of Insurance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prstClr val="black"/>
                </a:solidFill>
                <a:latin typeface="Calibri" panose="020F0502020204030204"/>
              </a:rPr>
              <a:t>Risk Distribution</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4192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2E9227C-E60E-9FFD-04DA-CFFE064B48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E378FC-91B6-9F1C-B0C2-75C06744E77C}"/>
              </a:ext>
            </a:extLst>
          </p:cNvPr>
          <p:cNvSpPr>
            <a:spLocks noGrp="1"/>
          </p:cNvSpPr>
          <p:nvPr>
            <p:ph type="title"/>
          </p:nvPr>
        </p:nvSpPr>
        <p:spPr>
          <a:xfrm>
            <a:off x="461723" y="2639394"/>
            <a:ext cx="11079996" cy="1130816"/>
          </a:xfrm>
        </p:spPr>
        <p:txBody>
          <a:bodyPr>
            <a:normAutofit fontScale="90000"/>
          </a:bodyPr>
          <a:lstStyle/>
          <a:p>
            <a:r>
              <a:rPr lang="en-US" dirty="0"/>
              <a:t>Risk Distribution: The Black, the White, and the Gray</a:t>
            </a:r>
            <a:endParaRPr lang="en-US" b="1" dirty="0">
              <a:solidFill>
                <a:srgbClr val="A23F97"/>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349381B-E65E-958D-E18A-08EF1B61E5CB}"/>
              </a:ext>
            </a:extLst>
          </p:cNvPr>
          <p:cNvSpPr>
            <a:spLocks noGrp="1"/>
          </p:cNvSpPr>
          <p:nvPr>
            <p:ph idx="1"/>
          </p:nvPr>
        </p:nvSpPr>
        <p:spPr>
          <a:xfrm>
            <a:off x="650281" y="2159879"/>
            <a:ext cx="9463008" cy="3251280"/>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9701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C427FD2-9804-33B1-2839-FEB014ABAC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F1FA6-E3CC-CF4F-F431-21B8545620E9}"/>
              </a:ext>
            </a:extLst>
          </p:cNvPr>
          <p:cNvSpPr>
            <a:spLocks noGrp="1"/>
          </p:cNvSpPr>
          <p:nvPr>
            <p:ph type="title"/>
          </p:nvPr>
        </p:nvSpPr>
        <p:spPr>
          <a:xfrm>
            <a:off x="540412" y="1252176"/>
            <a:ext cx="11079996" cy="1130816"/>
          </a:xfrm>
        </p:spPr>
        <p:txBody>
          <a:bodyPr>
            <a:normAutofit/>
          </a:bodyPr>
          <a:lstStyle/>
          <a:p>
            <a:r>
              <a:rPr lang="en-US" dirty="0"/>
              <a:t>Risk Distribution</a:t>
            </a:r>
            <a:endParaRPr lang="en-US" b="1" dirty="0">
              <a:solidFill>
                <a:srgbClr val="A23F97"/>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E496CCE-AA7C-6347-0B88-D9DA7890B959}"/>
              </a:ext>
            </a:extLst>
          </p:cNvPr>
          <p:cNvSpPr>
            <a:spLocks noGrp="1"/>
          </p:cNvSpPr>
          <p:nvPr>
            <p:ph idx="1"/>
          </p:nvPr>
        </p:nvSpPr>
        <p:spPr>
          <a:xfrm>
            <a:off x="650281" y="2159879"/>
            <a:ext cx="9463008" cy="3251280"/>
          </a:xfrm>
        </p:spPr>
        <p:txBody>
          <a:bodyPr>
            <a:normAutofit fontScale="85000"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Risk Distribution views the arrangement from the perspective of the insurer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Incorporates the statistical phenomenon known as “The Law of Large Numbers”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Limit exposure through enough independent risks to be pooled to invoke the actuarial law of large numbers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Assuming numerous relatively small, independent risks that occur randomly over time allows the insurer to smooth out losses to match more closely to its receipt of premiums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At a high level – no one insured should be responsible for paying its own losses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Tests are often extremely fact specific</a:t>
            </a:r>
          </a:p>
        </p:txBody>
      </p:sp>
    </p:spTree>
    <p:extLst>
      <p:ext uri="{BB962C8B-B14F-4D97-AF65-F5344CB8AC3E}">
        <p14:creationId xmlns:p14="http://schemas.microsoft.com/office/powerpoint/2010/main" val="3873560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BCB758B-9221-F67A-266C-B60FC1424B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9E3336-ADC9-2A91-35FC-4B8BA53A33EA}"/>
              </a:ext>
            </a:extLst>
          </p:cNvPr>
          <p:cNvSpPr>
            <a:spLocks noGrp="1"/>
          </p:cNvSpPr>
          <p:nvPr>
            <p:ph type="title"/>
          </p:nvPr>
        </p:nvSpPr>
        <p:spPr>
          <a:xfrm>
            <a:off x="540412" y="1252176"/>
            <a:ext cx="11079996" cy="1130816"/>
          </a:xfrm>
        </p:spPr>
        <p:txBody>
          <a:bodyPr>
            <a:normAutofit/>
          </a:bodyPr>
          <a:lstStyle/>
          <a:p>
            <a:r>
              <a:rPr lang="en-US" dirty="0"/>
              <a:t>Risk Distribution – The IRS View </a:t>
            </a:r>
            <a:endParaRPr lang="en-US" b="1" dirty="0">
              <a:solidFill>
                <a:srgbClr val="A23F97"/>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FC7E57BA-03E0-3C35-08DE-BC3E51EDF06D}"/>
              </a:ext>
            </a:extLst>
          </p:cNvPr>
          <p:cNvSpPr>
            <a:spLocks noGrp="1"/>
          </p:cNvSpPr>
          <p:nvPr>
            <p:ph idx="1"/>
          </p:nvPr>
        </p:nvSpPr>
        <p:spPr>
          <a:xfrm>
            <a:off x="586906" y="2775515"/>
            <a:ext cx="9463008" cy="3251280"/>
          </a:xfrm>
        </p:spPr>
        <p:txBody>
          <a:bodyPr>
            <a:normAutofit fontScale="92500"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Court precedent: sufficient unrelated business or brother-sister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IRS Safe Harbor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Position of the IRS: Rev. Rul. 2002-90 (12 insureds, each between 5 and 15% of the total premium)</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Can risk distribution be achieved with just 2 (or even 3) entities?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What is an insured?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Disregarded Single member LLCs – beware!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Counterintuitive –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SMLLCs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are regarded for other tax purposes and for state law purposes</a:t>
            </a:r>
          </a:p>
        </p:txBody>
      </p:sp>
    </p:spTree>
    <p:extLst>
      <p:ext uri="{BB962C8B-B14F-4D97-AF65-F5344CB8AC3E}">
        <p14:creationId xmlns:p14="http://schemas.microsoft.com/office/powerpoint/2010/main" val="33250473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RCIC_2026PPT  -  Read-Only" id="{4E79410F-0901-4074-B404-539874017A90}" vid="{16964A3B-FE57-44C5-9BC7-D2D2A0FD4300}"/>
    </a:ext>
  </a:extLst>
</a:theme>
</file>

<file path=docProps/app.xml><?xml version="1.0" encoding="utf-8"?>
<Properties xmlns="http://schemas.openxmlformats.org/officeDocument/2006/extended-properties" xmlns:vt="http://schemas.openxmlformats.org/officeDocument/2006/docPropsVTypes">
  <Template>WRCIC_2026PPT</Template>
  <TotalTime>9</TotalTime>
  <Words>1074</Words>
  <Application>Microsoft Office PowerPoint</Application>
  <PresentationFormat>Widescreen</PresentationFormat>
  <Paragraphs>114</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Courier New</vt:lpstr>
      <vt:lpstr>Office Theme</vt:lpstr>
      <vt:lpstr>PowerPoint Presentation</vt:lpstr>
      <vt:lpstr>Captive Tax Update</vt:lpstr>
      <vt:lpstr>PowerPoint Presentation</vt:lpstr>
      <vt:lpstr>Objectives</vt:lpstr>
      <vt:lpstr>Agenda</vt:lpstr>
      <vt:lpstr>The Tax Tests – Insurance for Tax Purposes</vt:lpstr>
      <vt:lpstr>Risk Distribution: The Black, the White, and the Gray</vt:lpstr>
      <vt:lpstr>Risk Distribution</vt:lpstr>
      <vt:lpstr>Risk Distribution – The IRS View </vt:lpstr>
      <vt:lpstr>Exposure Units: The Courts’ View</vt:lpstr>
      <vt:lpstr>Third Party Risk: What qualifies?</vt:lpstr>
      <vt:lpstr>Risk Pools – What You Need to Think About</vt:lpstr>
      <vt:lpstr>Transfer Pricing</vt:lpstr>
      <vt:lpstr>Tax audits</vt:lpstr>
      <vt:lpstr>State Tax Updates</vt:lpstr>
      <vt:lpstr>What State and Local Taxes Apply to Captives?</vt:lpstr>
      <vt:lpstr>What State and Local Taxes Apply to Captives?</vt:lpstr>
      <vt:lpstr>Non-admitted and Reinsurance Reform Act</vt:lpstr>
      <vt:lpstr>Where is my home state?</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Feldt, Laura L.</dc:creator>
  <cp:lastModifiedBy>Martha Donato</cp:lastModifiedBy>
  <cp:revision>6</cp:revision>
  <dcterms:created xsi:type="dcterms:W3CDTF">2026-04-09T12:23:26Z</dcterms:created>
  <dcterms:modified xsi:type="dcterms:W3CDTF">2026-04-18T02:32:03Z</dcterms:modified>
</cp:coreProperties>
</file>